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sldIdLst>
    <p:sldId id="274" r:id="rId2"/>
    <p:sldId id="259" r:id="rId3"/>
    <p:sldId id="332" r:id="rId4"/>
    <p:sldId id="260" r:id="rId5"/>
    <p:sldId id="286" r:id="rId6"/>
    <p:sldId id="275" r:id="rId7"/>
    <p:sldId id="261" r:id="rId8"/>
    <p:sldId id="287" r:id="rId9"/>
    <p:sldId id="288" r:id="rId10"/>
    <p:sldId id="289" r:id="rId11"/>
    <p:sldId id="290" r:id="rId12"/>
    <p:sldId id="291" r:id="rId13"/>
    <p:sldId id="292" r:id="rId14"/>
    <p:sldId id="293" r:id="rId15"/>
    <p:sldId id="276" r:id="rId16"/>
    <p:sldId id="262" r:id="rId17"/>
    <p:sldId id="294" r:id="rId18"/>
    <p:sldId id="263" r:id="rId19"/>
    <p:sldId id="295" r:id="rId20"/>
    <p:sldId id="296" r:id="rId21"/>
    <p:sldId id="279" r:id="rId22"/>
    <p:sldId id="297" r:id="rId23"/>
    <p:sldId id="298" r:id="rId24"/>
    <p:sldId id="278" r:id="rId25"/>
    <p:sldId id="299" r:id="rId26"/>
    <p:sldId id="300" r:id="rId27"/>
    <p:sldId id="301" r:id="rId28"/>
    <p:sldId id="302" r:id="rId29"/>
    <p:sldId id="304" r:id="rId30"/>
    <p:sldId id="303" r:id="rId31"/>
    <p:sldId id="305" r:id="rId32"/>
    <p:sldId id="306" r:id="rId33"/>
    <p:sldId id="307" r:id="rId34"/>
    <p:sldId id="267" r:id="rId35"/>
    <p:sldId id="308" r:id="rId36"/>
    <p:sldId id="309" r:id="rId37"/>
    <p:sldId id="310" r:id="rId38"/>
    <p:sldId id="311" r:id="rId39"/>
    <p:sldId id="312" r:id="rId40"/>
    <p:sldId id="313" r:id="rId41"/>
    <p:sldId id="269" r:id="rId42"/>
    <p:sldId id="280" r:id="rId43"/>
    <p:sldId id="268" r:id="rId44"/>
    <p:sldId id="314" r:id="rId45"/>
    <p:sldId id="315" r:id="rId46"/>
    <p:sldId id="284" r:id="rId47"/>
    <p:sldId id="316" r:id="rId48"/>
    <p:sldId id="317" r:id="rId49"/>
    <p:sldId id="318" r:id="rId50"/>
    <p:sldId id="319" r:id="rId51"/>
    <p:sldId id="285" r:id="rId52"/>
    <p:sldId id="320" r:id="rId53"/>
    <p:sldId id="321" r:id="rId54"/>
    <p:sldId id="322" r:id="rId55"/>
    <p:sldId id="323" r:id="rId56"/>
    <p:sldId id="324" r:id="rId57"/>
    <p:sldId id="325" r:id="rId58"/>
    <p:sldId id="326" r:id="rId59"/>
    <p:sldId id="327" r:id="rId60"/>
    <p:sldId id="328" r:id="rId61"/>
    <p:sldId id="329" r:id="rId62"/>
    <p:sldId id="330" r:id="rId63"/>
    <p:sldId id="331"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74"/>
    <p:restoredTop sz="94643"/>
  </p:normalViewPr>
  <p:slideViewPr>
    <p:cSldViewPr snapToGrid="0" snapToObjects="1">
      <p:cViewPr varScale="1">
        <p:scale>
          <a:sx n="135" d="100"/>
          <a:sy n="135" d="100"/>
        </p:scale>
        <p:origin x="10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40409-AA54-9F48-8656-95EBD0E16EFC}" type="datetimeFigureOut">
              <a:rPr lang="en-US" smtClean="0"/>
              <a:t>9/4/18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0FA80-1576-924F-8AFA-111A3237EF21}" type="slidenum">
              <a:rPr lang="en-US" smtClean="0"/>
              <a:t>‹#›</a:t>
            </a:fld>
            <a:endParaRPr lang="en-US"/>
          </a:p>
        </p:txBody>
      </p:sp>
    </p:spTree>
    <p:extLst>
      <p:ext uri="{BB962C8B-B14F-4D97-AF65-F5344CB8AC3E}">
        <p14:creationId xmlns:p14="http://schemas.microsoft.com/office/powerpoint/2010/main" val="117969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758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1381124"/>
          </a:xfrm>
        </p:spPr>
        <p:txBody>
          <a:bodyPr lIns="0" tIns="0" rIns="0" bIns="0" anchor="b">
            <a:normAutofit/>
          </a:bodyPr>
          <a:lstStyle>
            <a:lvl1pPr algn="ctr">
              <a:defRPr sz="3000" b="0">
                <a:solidFill>
                  <a:schemeClr val="tx1"/>
                </a:solidFill>
              </a:defRPr>
            </a:lvl1pPr>
          </a:lstStyle>
          <a:p>
            <a:r>
              <a:rPr lang="en-US" dirty="0"/>
              <a:t>CHAPTER 1</a:t>
            </a:r>
          </a:p>
        </p:txBody>
      </p:sp>
      <p:sp>
        <p:nvSpPr>
          <p:cNvPr id="3" name="Subtitle 2"/>
          <p:cNvSpPr>
            <a:spLocks noGrp="1"/>
          </p:cNvSpPr>
          <p:nvPr>
            <p:ph type="subTitle" idx="1" hasCustomPrompt="1"/>
          </p:nvPr>
        </p:nvSpPr>
        <p:spPr>
          <a:xfrm>
            <a:off x="685800" y="2849732"/>
            <a:ext cx="7772400" cy="3338004"/>
          </a:xfrm>
        </p:spPr>
        <p:txBody>
          <a:bodyPr lIns="0" tIns="0" rIns="0" bIns="0">
            <a:noAutofit/>
          </a:bodyPr>
          <a:lstStyle>
            <a:lvl1pPr marL="0" indent="0" algn="ctr">
              <a:buNone/>
              <a:defRPr sz="4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An Introduction to Selection</a:t>
            </a:r>
          </a:p>
        </p:txBody>
      </p:sp>
      <p:sp>
        <p:nvSpPr>
          <p:cNvPr id="4" name="Date Placeholder 3"/>
          <p:cNvSpPr>
            <a:spLocks noGrp="1"/>
          </p:cNvSpPr>
          <p:nvPr>
            <p:ph type="dt" sz="half" idx="10"/>
          </p:nvPr>
        </p:nvSpPr>
        <p:spPr>
          <a:xfrm>
            <a:off x="685800" y="6356352"/>
            <a:ext cx="7772400" cy="293024"/>
          </a:xfrm>
        </p:spPr>
        <p:txBody>
          <a:bodyPr lIns="0" tIns="0" rIns="0" bIns="0" anchor="b" anchorCtr="0"/>
          <a:lstStyle>
            <a:lvl1pPr algn="ctr">
              <a:defRPr sz="800" b="1">
                <a:latin typeface="+mj-lt"/>
              </a:defRPr>
            </a:lvl1pPr>
          </a:lstStyle>
          <a:p>
            <a:r>
              <a:rPr lang="en-US" dirty="0"/>
              <a:t>© 2019 Wessex Press • Human Resource Selection 9e • Gatewood, </a:t>
            </a:r>
            <a:r>
              <a:rPr lang="en-US" dirty="0" err="1"/>
              <a:t>Feild</a:t>
            </a:r>
            <a:r>
              <a:rPr lang="en-US" dirty="0"/>
              <a:t>, Barrick</a:t>
            </a:r>
          </a:p>
        </p:txBody>
      </p:sp>
      <p:cxnSp>
        <p:nvCxnSpPr>
          <p:cNvPr id="9" name="Straight Connector 8">
            <a:extLst>
              <a:ext uri="{FF2B5EF4-FFF2-40B4-BE49-F238E27FC236}">
                <a16:creationId xmlns:a16="http://schemas.microsoft.com/office/drawing/2014/main" id="{DDFF1564-7A40-5B4B-9A24-3601B5A06E57}"/>
              </a:ext>
            </a:extLst>
          </p:cNvPr>
          <p:cNvCxnSpPr>
            <a:cxnSpLocks/>
          </p:cNvCxnSpPr>
          <p:nvPr userDrawn="1"/>
        </p:nvCxnSpPr>
        <p:spPr>
          <a:xfrm>
            <a:off x="0" y="2654425"/>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2508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29262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976390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200"/>
            </a:lvl1pPr>
            <a:lvl2pPr>
              <a:spcBef>
                <a:spcPts val="1200"/>
              </a:spcBef>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mj-lt"/>
              </a:defRPr>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12"/>
          </p:nvPr>
        </p:nvSpPr>
        <p:spPr/>
        <p:txBody>
          <a:bodyPr/>
          <a:lstStyle>
            <a:lvl1pPr>
              <a:defRPr>
                <a:latin typeface="+mj-lt"/>
              </a:defRPr>
            </a:lvl1pPr>
          </a:lstStyle>
          <a:p>
            <a:fld id="{C6E7765F-978A-F841-9637-D5ED7CD3AF88}" type="slidenum">
              <a:rPr lang="en-US" smtClean="0"/>
              <a:pPr/>
              <a:t>‹#›</a:t>
            </a:fld>
            <a:endParaRPr lang="en-US" dirty="0"/>
          </a:p>
        </p:txBody>
      </p:sp>
    </p:spTree>
    <p:extLst>
      <p:ext uri="{BB962C8B-B14F-4D97-AF65-F5344CB8AC3E}">
        <p14:creationId xmlns:p14="http://schemas.microsoft.com/office/powerpoint/2010/main" val="416461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23888" y="6418554"/>
            <a:ext cx="5491162" cy="225752"/>
          </a:xfrm>
          <a:prstGeom prst="rect">
            <a:avLst/>
          </a:prstGeom>
        </p:spPr>
        <p:txBody>
          <a:bodyPr lIns="0" tIns="0" rIns="0" bIns="0" anchor="b" anchorCtr="0"/>
          <a:lstStyle>
            <a:lvl1pPr>
              <a:defRPr sz="800"/>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185265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331304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99898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110479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70509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61168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510097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097280"/>
          </a:xfrm>
          <a:prstGeom prst="rect">
            <a:avLst/>
          </a:prstGeom>
          <a:solidFill>
            <a:srgbClr val="007580"/>
          </a:solidFill>
        </p:spPr>
        <p:txBody>
          <a:bodyPr vert="horz" lIns="548640" tIns="0" rIns="548640" bIns="0" rtlCol="0" anchor="ctr">
            <a:normAutofit/>
          </a:bodyPr>
          <a:lstStyle/>
          <a:p>
            <a:r>
              <a:rPr lang="en-US" dirty="0"/>
              <a:t>Click to edit Master title style</a:t>
            </a:r>
          </a:p>
        </p:txBody>
      </p:sp>
      <p:sp>
        <p:nvSpPr>
          <p:cNvPr id="3" name="Text Placeholder 2"/>
          <p:cNvSpPr>
            <a:spLocks noGrp="1"/>
          </p:cNvSpPr>
          <p:nvPr>
            <p:ph type="body" idx="1"/>
          </p:nvPr>
        </p:nvSpPr>
        <p:spPr>
          <a:xfrm>
            <a:off x="628650" y="1463040"/>
            <a:ext cx="7886700" cy="470327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418554"/>
            <a:ext cx="3943350" cy="225752"/>
          </a:xfrm>
          <a:prstGeom prst="rect">
            <a:avLst/>
          </a:prstGeom>
        </p:spPr>
        <p:txBody>
          <a:bodyPr vert="horz" lIns="0" tIns="0" rIns="0" bIns="0" rtlCol="0" anchor="b" anchorCtr="0"/>
          <a:lstStyle>
            <a:lvl1pPr algn="l">
              <a:defRPr sz="800">
                <a:solidFill>
                  <a:schemeClr val="tx1"/>
                </a:solidFill>
              </a:defRPr>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4"/>
          </p:nvPr>
        </p:nvSpPr>
        <p:spPr>
          <a:xfrm>
            <a:off x="6457950" y="6418554"/>
            <a:ext cx="2057400" cy="225751"/>
          </a:xfrm>
          <a:prstGeom prst="rect">
            <a:avLst/>
          </a:prstGeom>
        </p:spPr>
        <p:txBody>
          <a:bodyPr vert="horz" lIns="0" tIns="0" rIns="0" bIns="0" rtlCol="0" anchor="b" anchorCtr="0"/>
          <a:lstStyle>
            <a:lvl1pPr algn="r">
              <a:defRPr sz="800">
                <a:solidFill>
                  <a:schemeClr val="tx1"/>
                </a:solidFill>
              </a:defRPr>
            </a:lvl1pPr>
          </a:lstStyle>
          <a:p>
            <a:fld id="{C6E7765F-978A-F841-9637-D5ED7CD3AF88}" type="slidenum">
              <a:rPr lang="en-US" smtClean="0"/>
              <a:pPr/>
              <a:t>‹#›</a:t>
            </a:fld>
            <a:endParaRPr lang="en-US" dirty="0"/>
          </a:p>
        </p:txBody>
      </p:sp>
    </p:spTree>
    <p:extLst>
      <p:ext uri="{BB962C8B-B14F-4D97-AF65-F5344CB8AC3E}">
        <p14:creationId xmlns:p14="http://schemas.microsoft.com/office/powerpoint/2010/main" val="3267395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7D390B-1F5F-A941-ADE7-FBFB07EB8511}"/>
              </a:ext>
            </a:extLst>
          </p:cNvPr>
          <p:cNvPicPr>
            <a:picLocks noChangeAspect="1"/>
          </p:cNvPicPr>
          <p:nvPr/>
        </p:nvPicPr>
        <p:blipFill rotWithShape="1">
          <a:blip r:embed="rId2"/>
          <a:srcRect b="29897"/>
          <a:stretch/>
        </p:blipFill>
        <p:spPr>
          <a:xfrm>
            <a:off x="886120" y="0"/>
            <a:ext cx="7315200" cy="6410227"/>
          </a:xfrm>
          <a:prstGeom prst="rect">
            <a:avLst/>
          </a:prstGeom>
        </p:spPr>
      </p:pic>
    </p:spTree>
    <p:extLst>
      <p:ext uri="{BB962C8B-B14F-4D97-AF65-F5344CB8AC3E}">
        <p14:creationId xmlns:p14="http://schemas.microsoft.com/office/powerpoint/2010/main" val="463867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A Definition and Role in </a:t>
            </a:r>
            <a:br>
              <a:rPr lang="en-US" dirty="0"/>
            </a:br>
            <a:r>
              <a:rPr lang="en-US" dirty="0"/>
              <a:t>HR Selection</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Legal Issues in Job Analysis</a:t>
            </a:r>
          </a:p>
          <a:p>
            <a:pPr marL="460375" indent="-225425">
              <a:spcBef>
                <a:spcPts val="1200"/>
              </a:spcBef>
            </a:pPr>
            <a:r>
              <a:rPr lang="en-US" dirty="0"/>
              <a:t>A review of 26 selected federal court cases (by Duane Thompson and Toni Thompson) found:</a:t>
            </a:r>
          </a:p>
          <a:p>
            <a:pPr marL="920750" indent="-349250">
              <a:spcBef>
                <a:spcPts val="1200"/>
              </a:spcBef>
              <a:buSzPct val="95000"/>
              <a:buFont typeface="+mj-lt"/>
              <a:buAutoNum type="arabicPeriod"/>
            </a:pPr>
            <a:r>
              <a:rPr lang="en-US" sz="2000" dirty="0"/>
              <a:t>Job analysis is mandatory and must be for the job for which selection procedures are used</a:t>
            </a:r>
          </a:p>
          <a:p>
            <a:pPr marL="920750" indent="-349250">
              <a:spcBef>
                <a:spcPts val="1200"/>
              </a:spcBef>
              <a:buSzPct val="95000"/>
              <a:buFont typeface="+mj-lt"/>
              <a:buAutoNum type="arabicPeriod"/>
            </a:pPr>
            <a:r>
              <a:rPr lang="en-US" sz="2000" dirty="0"/>
              <a:t>Analysis of the job should be in writing</a:t>
            </a:r>
          </a:p>
          <a:p>
            <a:pPr marL="920750" indent="-349250">
              <a:spcBef>
                <a:spcPts val="1200"/>
              </a:spcBef>
              <a:buSzPct val="95000"/>
              <a:buFont typeface="+mj-lt"/>
              <a:buAutoNum type="arabicPeriod"/>
            </a:pPr>
            <a:r>
              <a:rPr lang="en-US" sz="2000" dirty="0"/>
              <a:t>Job analysts should describe in detail the job analysis procedures used</a:t>
            </a:r>
          </a:p>
          <a:p>
            <a:pPr marL="920750" indent="-349250">
              <a:spcBef>
                <a:spcPts val="1200"/>
              </a:spcBef>
              <a:buSzPct val="95000"/>
              <a:buFont typeface="+mj-lt"/>
              <a:buAutoNum type="arabicPeriod"/>
            </a:pPr>
            <a:r>
              <a:rPr lang="en-US" sz="2000" dirty="0"/>
              <a:t>Knowledgeable job analysts should collect job data from a variety of current sources</a:t>
            </a:r>
          </a:p>
          <a:p>
            <a:pPr marL="920750" indent="-349250">
              <a:spcBef>
                <a:spcPts val="1200"/>
              </a:spcBef>
              <a:buSzPct val="95000"/>
              <a:buFont typeface="+mj-lt"/>
              <a:buAutoNum type="arabicPeriod"/>
            </a:pPr>
            <a:r>
              <a:rPr lang="en-US" sz="2000" dirty="0"/>
              <a:t>Sample size of individuals serving as subject matter experts should be large and representative of the jobs for which the selection procedures are used</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14369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A Definition and Role in </a:t>
            </a:r>
            <a:br>
              <a:rPr lang="en-US" dirty="0"/>
            </a:br>
            <a:r>
              <a:rPr lang="en-US" dirty="0"/>
              <a:t>HR Selection</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Legal Issues in Job Analysis</a:t>
            </a:r>
          </a:p>
          <a:p>
            <a:pPr marL="460375" indent="-225425">
              <a:spcBef>
                <a:spcPts val="1200"/>
              </a:spcBef>
            </a:pPr>
            <a:r>
              <a:rPr lang="en-US" dirty="0"/>
              <a:t>A review of 26 selected federal court cases (by Duane Thompson and Toni Thompson) found:</a:t>
            </a:r>
          </a:p>
          <a:p>
            <a:pPr marL="920750" indent="-349250">
              <a:spcBef>
                <a:spcPts val="1200"/>
              </a:spcBef>
              <a:buSzPct val="95000"/>
              <a:buFont typeface="+mj-lt"/>
              <a:buAutoNum type="arabicPeriod" startAt="6"/>
            </a:pPr>
            <a:r>
              <a:rPr lang="en-US" sz="2000" dirty="0"/>
              <a:t>Tasks, duties, and activities should be included in the analysis</a:t>
            </a:r>
          </a:p>
          <a:p>
            <a:pPr marL="920750" indent="-349250">
              <a:spcBef>
                <a:spcPts val="1200"/>
              </a:spcBef>
              <a:buSzPct val="95000"/>
              <a:buFont typeface="+mj-lt"/>
              <a:buAutoNum type="arabicPeriod" startAt="6"/>
            </a:pPr>
            <a:r>
              <a:rPr lang="en-US" sz="2000" dirty="0"/>
              <a:t>The most important tasks should be represented in the selection procedures</a:t>
            </a:r>
          </a:p>
          <a:p>
            <a:pPr marL="920750" indent="-349250">
              <a:spcBef>
                <a:spcPts val="1200"/>
              </a:spcBef>
              <a:buSzPct val="95000"/>
              <a:buFont typeface="+mj-lt"/>
              <a:buAutoNum type="arabicPeriod" startAt="6"/>
            </a:pPr>
            <a:r>
              <a:rPr lang="en-US" sz="2000" dirty="0"/>
              <a:t>Competence levels of work performance for entry-level jobs should be specified</a:t>
            </a:r>
          </a:p>
          <a:p>
            <a:pPr marL="920750" indent="-349250">
              <a:spcBef>
                <a:spcPts val="1200"/>
              </a:spcBef>
              <a:buSzPct val="95000"/>
              <a:buFont typeface="+mj-lt"/>
              <a:buAutoNum type="arabicPeriod" startAt="6"/>
            </a:pPr>
            <a:r>
              <a:rPr lang="en-US" sz="2000" dirty="0"/>
              <a:t>WRCs including knowledge, skills, and abilities should be specified, particularly if a content validation strategy is used</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392568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A Definition and Role in </a:t>
            </a:r>
            <a:br>
              <a:rPr lang="en-US" dirty="0"/>
            </a:br>
            <a:r>
              <a:rPr lang="en-US" dirty="0"/>
              <a:t>HR Selection</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Legal Issues in Job Analysis</a:t>
            </a:r>
          </a:p>
          <a:p>
            <a:pPr marL="460375" indent="-225425">
              <a:spcBef>
                <a:spcPts val="1200"/>
              </a:spcBef>
            </a:pPr>
            <a:r>
              <a:rPr lang="en-US" dirty="0"/>
              <a:t>Federal Guidelines on Employee Selection</a:t>
            </a:r>
          </a:p>
          <a:p>
            <a:pPr marL="808038" indent="-236538">
              <a:spcBef>
                <a:spcPts val="1200"/>
              </a:spcBef>
              <a:buSzPct val="95000"/>
              <a:buFont typeface="Wingdings" pitchFamily="2" charset="2"/>
              <a:buChar char="§"/>
            </a:pPr>
            <a:r>
              <a:rPr lang="en-US" i="1" dirty="0"/>
              <a:t>Uniform Guidelines </a:t>
            </a:r>
            <a:r>
              <a:rPr lang="en-US" dirty="0"/>
              <a:t>agreed to by EEOC, Department of Justice, Department of Labor, Civil Service Commission</a:t>
            </a:r>
          </a:p>
          <a:p>
            <a:pPr marL="808038" indent="-236538">
              <a:spcBef>
                <a:spcPts val="1200"/>
              </a:spcBef>
              <a:buSzPct val="95000"/>
              <a:buFont typeface="Wingdings" pitchFamily="2" charset="2"/>
              <a:buChar char="§"/>
            </a:pPr>
            <a:r>
              <a:rPr lang="en-US" dirty="0"/>
              <a:t>Many recent cases alleging discriminatory impact because of inferences made during human judgment of job analysis data</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4427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A Definition and Role in </a:t>
            </a:r>
            <a:br>
              <a:rPr lang="en-US" dirty="0"/>
            </a:br>
            <a:r>
              <a:rPr lang="en-US" dirty="0"/>
              <a:t>HR Selection</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Collecting Job Information</a:t>
            </a:r>
          </a:p>
          <a:p>
            <a:pPr marL="460375" indent="-225425">
              <a:spcBef>
                <a:spcPts val="1200"/>
              </a:spcBef>
            </a:pPr>
            <a:r>
              <a:rPr lang="en-US" dirty="0"/>
              <a:t>The role of job analysis in HR selection is to identify the requisite WRCs and translate them into tests, interviews, etc.</a:t>
            </a:r>
          </a:p>
          <a:p>
            <a:pPr marL="460375" indent="-225425">
              <a:spcBef>
                <a:spcPts val="1200"/>
              </a:spcBef>
            </a:pPr>
            <a:r>
              <a:rPr lang="en-US" dirty="0"/>
              <a:t>The process requires judgments or inferences at several points (Figure 3.2)</a:t>
            </a:r>
          </a:p>
          <a:p>
            <a:pPr marL="808038" indent="-347663">
              <a:spcBef>
                <a:spcPts val="1200"/>
              </a:spcBef>
              <a:buSzPct val="95000"/>
              <a:buFont typeface="+mj-lt"/>
              <a:buAutoNum type="arabicPeriod"/>
            </a:pPr>
            <a:r>
              <a:rPr lang="en-US" dirty="0"/>
              <a:t>Data collected from a job analysis to infer relevant employee specifications</a:t>
            </a:r>
          </a:p>
          <a:p>
            <a:pPr marL="808038" indent="-347663">
              <a:spcBef>
                <a:spcPts val="1200"/>
              </a:spcBef>
              <a:buSzPct val="95000"/>
              <a:buFont typeface="+mj-lt"/>
              <a:buAutoNum type="arabicPeriod"/>
            </a:pPr>
            <a:r>
              <a:rPr lang="en-US" dirty="0"/>
              <a:t>Content of selection procedures that reflect these identified specifications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01869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A Definition and Role in </a:t>
            </a:r>
            <a:br>
              <a:rPr lang="en-US" dirty="0"/>
            </a:br>
            <a:r>
              <a:rPr lang="en-US" dirty="0"/>
              <a:t>HR Selection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12D0F9AB-046E-EE4A-96AD-F9C34411127D}"/>
              </a:ext>
            </a:extLst>
          </p:cNvPr>
          <p:cNvPicPr>
            <a:picLocks noChangeAspect="1"/>
          </p:cNvPicPr>
          <p:nvPr/>
        </p:nvPicPr>
        <p:blipFill>
          <a:blip r:embed="rId2"/>
          <a:stretch>
            <a:fillRect/>
          </a:stretch>
        </p:blipFill>
        <p:spPr>
          <a:xfrm>
            <a:off x="628650" y="2185531"/>
            <a:ext cx="7887221" cy="2405323"/>
          </a:xfrm>
          <a:prstGeom prst="rect">
            <a:avLst/>
          </a:prstGeom>
        </p:spPr>
      </p:pic>
    </p:spTree>
    <p:extLst>
      <p:ext uri="{BB962C8B-B14F-4D97-AF65-F5344CB8AC3E}">
        <p14:creationId xmlns:p14="http://schemas.microsoft.com/office/powerpoint/2010/main" val="2874857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A Survey of Job Analysis Methods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7" name="Content Placeholder 6">
            <a:extLst>
              <a:ext uri="{FF2B5EF4-FFF2-40B4-BE49-F238E27FC236}">
                <a16:creationId xmlns:a16="http://schemas.microsoft.com/office/drawing/2014/main" id="{7C962218-F23A-F84A-868C-902E7FE337AB}"/>
              </a:ext>
            </a:extLst>
          </p:cNvPr>
          <p:cNvSpPr>
            <a:spLocks noGrp="1"/>
          </p:cNvSpPr>
          <p:nvPr>
            <p:ph idx="1"/>
          </p:nvPr>
        </p:nvSpPr>
        <p:spPr/>
        <p:txBody>
          <a:bodyPr/>
          <a:lstStyle/>
          <a:p>
            <a:r>
              <a:rPr lang="en-US" dirty="0"/>
              <a:t>Methods that seem most popular in current HR selection practice:</a:t>
            </a:r>
          </a:p>
          <a:p>
            <a:pPr marL="573088" indent="-225425">
              <a:buFont typeface="Wingdings" pitchFamily="2" charset="2"/>
              <a:buChar char="§"/>
            </a:pPr>
            <a:r>
              <a:rPr lang="en-US" dirty="0"/>
              <a:t>Job analysis interviews</a:t>
            </a:r>
          </a:p>
          <a:p>
            <a:pPr marL="573088" indent="-225425">
              <a:buFont typeface="Wingdings" pitchFamily="2" charset="2"/>
              <a:buChar char="§"/>
            </a:pPr>
            <a:r>
              <a:rPr lang="en-US" dirty="0"/>
              <a:t>Job analysis questionnaires (including task analysis inventories)</a:t>
            </a:r>
          </a:p>
          <a:p>
            <a:pPr marL="573088" indent="-225425">
              <a:buFont typeface="Wingdings" pitchFamily="2" charset="2"/>
              <a:buChar char="§"/>
            </a:pPr>
            <a:r>
              <a:rPr lang="en-US" dirty="0"/>
              <a:t>Critical Incidents Technique</a:t>
            </a:r>
          </a:p>
          <a:p>
            <a:pPr marL="573088" indent="-225425">
              <a:buFont typeface="Wingdings" pitchFamily="2" charset="2"/>
              <a:buChar char="§"/>
            </a:pPr>
            <a:r>
              <a:rPr lang="en-US" dirty="0"/>
              <a:t>SME or job expert workshops</a:t>
            </a:r>
          </a:p>
          <a:p>
            <a:r>
              <a:rPr lang="en-US" dirty="0"/>
              <a:t>Many other methods available</a:t>
            </a:r>
          </a:p>
        </p:txBody>
      </p:sp>
    </p:spTree>
    <p:extLst>
      <p:ext uri="{BB962C8B-B14F-4D97-AF65-F5344CB8AC3E}">
        <p14:creationId xmlns:p14="http://schemas.microsoft.com/office/powerpoint/2010/main" val="1933505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Interviews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Description</a:t>
            </a:r>
          </a:p>
          <a:p>
            <a:pPr marL="460375" indent="-225425">
              <a:spcBef>
                <a:spcPts val="1200"/>
              </a:spcBef>
            </a:pPr>
            <a:r>
              <a:rPr lang="en-US" dirty="0"/>
              <a:t>The interview is one of the most frequently used methods of job analysis, meeting many purposes</a:t>
            </a:r>
          </a:p>
          <a:p>
            <a:pPr marL="460375" indent="-225425">
              <a:spcBef>
                <a:spcPts val="1200"/>
              </a:spcBef>
            </a:pPr>
            <a:r>
              <a:rPr lang="en-US" dirty="0"/>
              <a:t>Consists of a trained analyst asking questions about the duties and responsibilities, WRCs required, conditions of employment</a:t>
            </a:r>
          </a:p>
          <a:p>
            <a:pPr marL="460375" indent="-225425">
              <a:spcBef>
                <a:spcPts val="1200"/>
              </a:spcBef>
            </a:pPr>
            <a:r>
              <a:rPr lang="en-US" dirty="0"/>
              <a:t>Typically involves group or individual interviews with incumbents and supervisors – SMEs (subject matter experts) because of their familiarity with job content</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601725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Interviews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234950" indent="-227013">
              <a:spcBef>
                <a:spcPts val="1200"/>
              </a:spcBef>
            </a:pPr>
            <a:r>
              <a:rPr lang="en-US" dirty="0"/>
              <a:t>A job analysis interview typically is performed for one or more of the following reasons:</a:t>
            </a:r>
          </a:p>
          <a:p>
            <a:pPr marL="808038" indent="-347663">
              <a:spcBef>
                <a:spcPts val="1200"/>
              </a:spcBef>
              <a:buSzPct val="95000"/>
              <a:buFont typeface="+mj-lt"/>
              <a:buAutoNum type="arabicPeriod"/>
            </a:pPr>
            <a:r>
              <a:rPr lang="en-US" dirty="0"/>
              <a:t>To collect job information that will serve as a basis for developing other job analysis measures, such as a job analysis questionnaire</a:t>
            </a:r>
          </a:p>
          <a:p>
            <a:pPr marL="808038" indent="-347663">
              <a:spcBef>
                <a:spcPts val="1200"/>
              </a:spcBef>
              <a:buSzPct val="95000"/>
              <a:buFont typeface="+mj-lt"/>
              <a:buAutoNum type="arabicPeriod"/>
            </a:pPr>
            <a:r>
              <a:rPr lang="en-US" dirty="0"/>
              <a:t>To clarify or verify information collected previously through other job analysis methods</a:t>
            </a:r>
          </a:p>
          <a:p>
            <a:pPr marL="808038" indent="-347663">
              <a:spcBef>
                <a:spcPts val="1200"/>
              </a:spcBef>
              <a:buSzPct val="95000"/>
              <a:buFont typeface="+mj-lt"/>
              <a:buAutoNum type="arabicPeriod"/>
            </a:pPr>
            <a:r>
              <a:rPr lang="en-US" dirty="0"/>
              <a:t>To provide a method, preferably as one of several used, for collecting relevant job data for developing a selection system</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243035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Interviews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Considerations on Applicability</a:t>
            </a:r>
          </a:p>
          <a:p>
            <a:pPr marL="234950" indent="-227013">
              <a:spcBef>
                <a:spcPts val="1200"/>
              </a:spcBef>
            </a:pPr>
            <a:r>
              <a:rPr lang="en-US" dirty="0"/>
              <a:t>The interview is applicable to a variety of jobs, from those composed of physical activities to those composed on functions and activities that are primarily mental</a:t>
            </a:r>
          </a:p>
          <a:p>
            <a:pPr marL="234950" indent="-227013">
              <a:spcBef>
                <a:spcPts val="1200"/>
              </a:spcBef>
            </a:pPr>
            <a:r>
              <a:rPr lang="en-US" dirty="0"/>
              <a:t>An effective interview requires a detailed plan:</a:t>
            </a:r>
          </a:p>
          <a:p>
            <a:pPr marL="685800" indent="-215900">
              <a:spcBef>
                <a:spcPts val="600"/>
              </a:spcBef>
              <a:buFont typeface="Wingdings" pitchFamily="2" charset="2"/>
              <a:buChar char="§"/>
            </a:pPr>
            <a:r>
              <a:rPr lang="en-US" sz="2000" dirty="0"/>
              <a:t>State the objectives of the interview – identification and rating of job tasks</a:t>
            </a:r>
          </a:p>
          <a:p>
            <a:pPr marL="685800" indent="-215900">
              <a:spcBef>
                <a:spcPts val="600"/>
              </a:spcBef>
              <a:buFont typeface="Wingdings" pitchFamily="2" charset="2"/>
              <a:buChar char="§"/>
            </a:pPr>
            <a:r>
              <a:rPr lang="en-US" sz="2000" dirty="0"/>
              <a:t>Individuals to be interviewed – incumbents representative of work shift, gender, racial groups; incumbents with six months or more of job experience</a:t>
            </a:r>
          </a:p>
          <a:p>
            <a:pPr marL="685800" indent="-215900">
              <a:spcBef>
                <a:spcPts val="600"/>
              </a:spcBef>
              <a:buFont typeface="Wingdings" pitchFamily="2" charset="2"/>
              <a:buChar char="§"/>
            </a:pPr>
            <a:r>
              <a:rPr lang="en-US" sz="2000" dirty="0"/>
              <a:t>Questions and means for recording answers – schedule listing questions and forms for responses</a:t>
            </a:r>
          </a:p>
          <a:p>
            <a:pPr marL="685800" indent="-215900">
              <a:spcBef>
                <a:spcPts val="600"/>
              </a:spcBef>
              <a:buFont typeface="Wingdings" pitchFamily="2" charset="2"/>
              <a:buChar char="§"/>
            </a:pPr>
            <a:r>
              <a:rPr lang="en-US" sz="2000" dirty="0"/>
              <a:t>Who will conduct the interviews – consultants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119481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Interviews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A2CFF9C4-11DA-A345-B626-086CEBDAACC9}"/>
              </a:ext>
            </a:extLst>
          </p:cNvPr>
          <p:cNvPicPr>
            <a:picLocks noChangeAspect="1"/>
          </p:cNvPicPr>
          <p:nvPr/>
        </p:nvPicPr>
        <p:blipFill>
          <a:blip r:embed="rId2"/>
          <a:stretch>
            <a:fillRect/>
          </a:stretch>
        </p:blipFill>
        <p:spPr>
          <a:xfrm>
            <a:off x="2003804" y="1311938"/>
            <a:ext cx="5136392" cy="5106616"/>
          </a:xfrm>
          <a:prstGeom prst="rect">
            <a:avLst/>
          </a:prstGeom>
        </p:spPr>
      </p:pic>
    </p:spTree>
    <p:extLst>
      <p:ext uri="{BB962C8B-B14F-4D97-AF65-F5344CB8AC3E}">
        <p14:creationId xmlns:p14="http://schemas.microsoft.com/office/powerpoint/2010/main" val="343258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000B3-2A7D-2849-9940-D8F169FA7CA3}"/>
              </a:ext>
            </a:extLst>
          </p:cNvPr>
          <p:cNvSpPr>
            <a:spLocks noGrp="1"/>
          </p:cNvSpPr>
          <p:nvPr>
            <p:ph type="ctrTitle"/>
          </p:nvPr>
        </p:nvSpPr>
        <p:spPr/>
        <p:txBody>
          <a:bodyPr/>
          <a:lstStyle/>
          <a:p>
            <a:r>
              <a:rPr lang="en-US" dirty="0"/>
              <a:t>CHAPTER 3</a:t>
            </a:r>
          </a:p>
        </p:txBody>
      </p:sp>
      <p:sp>
        <p:nvSpPr>
          <p:cNvPr id="3" name="Subtitle 2">
            <a:extLst>
              <a:ext uri="{FF2B5EF4-FFF2-40B4-BE49-F238E27FC236}">
                <a16:creationId xmlns:a16="http://schemas.microsoft.com/office/drawing/2014/main" id="{3C87261A-2016-554F-83F9-3BB5B8389AA5}"/>
              </a:ext>
            </a:extLst>
          </p:cNvPr>
          <p:cNvSpPr>
            <a:spLocks noGrp="1"/>
          </p:cNvSpPr>
          <p:nvPr>
            <p:ph type="subTitle" idx="1"/>
          </p:nvPr>
        </p:nvSpPr>
        <p:spPr/>
        <p:txBody>
          <a:bodyPr>
            <a:normAutofit/>
          </a:bodyPr>
          <a:lstStyle/>
          <a:p>
            <a:r>
              <a:rPr lang="en-US" dirty="0"/>
              <a:t>Job Analysis in Human Resource Selection</a:t>
            </a:r>
          </a:p>
        </p:txBody>
      </p:sp>
      <p:sp>
        <p:nvSpPr>
          <p:cNvPr id="4" name="Date Placeholder 3">
            <a:extLst>
              <a:ext uri="{FF2B5EF4-FFF2-40B4-BE49-F238E27FC236}">
                <a16:creationId xmlns:a16="http://schemas.microsoft.com/office/drawing/2014/main" id="{F967FF6E-08B0-6945-9234-1020EC84EE23}"/>
              </a:ext>
            </a:extLst>
          </p:cNvPr>
          <p:cNvSpPr>
            <a:spLocks noGrp="1"/>
          </p:cNvSpPr>
          <p:nvPr>
            <p:ph type="dt" sz="half" idx="10"/>
          </p:nvPr>
        </p:nvSpPr>
        <p:spPr>
          <a:xfrm>
            <a:off x="685800" y="6356352"/>
            <a:ext cx="7772400" cy="293024"/>
          </a:xfrm>
        </p:spPr>
        <p:txBody>
          <a:bodyPr lIns="0" tIns="0" rIns="0" bIns="0" anchor="b" anchorCtr="0"/>
          <a:lstStyle>
            <a:lvl1pPr algn="ctr">
              <a:defRPr sz="800" b="1">
                <a:latin typeface="+mj-lt"/>
              </a:defRPr>
            </a:lvl1p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120635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Interviews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DF213187-B99D-D44E-BDB5-FE7DF579E7AF}"/>
              </a:ext>
            </a:extLst>
          </p:cNvPr>
          <p:cNvPicPr>
            <a:picLocks noChangeAspect="1"/>
          </p:cNvPicPr>
          <p:nvPr/>
        </p:nvPicPr>
        <p:blipFill>
          <a:blip r:embed="rId2"/>
          <a:stretch>
            <a:fillRect/>
          </a:stretch>
        </p:blipFill>
        <p:spPr>
          <a:xfrm>
            <a:off x="1974064" y="1459334"/>
            <a:ext cx="5195871" cy="3866811"/>
          </a:xfrm>
          <a:prstGeom prst="rect">
            <a:avLst/>
          </a:prstGeom>
        </p:spPr>
      </p:pic>
    </p:spTree>
    <p:extLst>
      <p:ext uri="{BB962C8B-B14F-4D97-AF65-F5344CB8AC3E}">
        <p14:creationId xmlns:p14="http://schemas.microsoft.com/office/powerpoint/2010/main" val="3569205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Interviews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An Example</a:t>
            </a:r>
          </a:p>
          <a:p>
            <a:pPr marL="234950" indent="-227013">
              <a:spcBef>
                <a:spcPts val="1200"/>
              </a:spcBef>
            </a:pPr>
            <a:r>
              <a:rPr lang="en-US" dirty="0"/>
              <a:t>Identification of critical job tasks:</a:t>
            </a:r>
          </a:p>
          <a:p>
            <a:pPr marL="742950" indent="-282575">
              <a:spcBef>
                <a:spcPts val="1200"/>
              </a:spcBef>
              <a:buSzPct val="95000"/>
              <a:buFont typeface="+mj-lt"/>
              <a:buAutoNum type="arabicPeriod"/>
            </a:pPr>
            <a:r>
              <a:rPr lang="en-US" sz="2000" dirty="0"/>
              <a:t>What the worker does, by using a specific action verb that introduces the task statement</a:t>
            </a:r>
          </a:p>
          <a:p>
            <a:pPr marL="742950" indent="-282575">
              <a:spcBef>
                <a:spcPts val="1200"/>
              </a:spcBef>
              <a:buSzPct val="95000"/>
              <a:buFont typeface="+mj-lt"/>
              <a:buAutoNum type="arabicPeriod"/>
            </a:pPr>
            <a:r>
              <a:rPr lang="en-US" sz="2000" dirty="0"/>
              <a:t>To whom or what he or she does it, by stating the object of the verb</a:t>
            </a:r>
          </a:p>
          <a:p>
            <a:pPr marL="742950" indent="-282575">
              <a:spcBef>
                <a:spcPts val="1200"/>
              </a:spcBef>
              <a:buSzPct val="95000"/>
              <a:buFont typeface="+mj-lt"/>
              <a:buAutoNum type="arabicPeriod"/>
            </a:pPr>
            <a:r>
              <a:rPr lang="en-US" sz="2000" dirty="0"/>
              <a:t>What is produced, by expressing the expected output of the action</a:t>
            </a:r>
          </a:p>
          <a:p>
            <a:pPr marL="742950" indent="-282575">
              <a:spcBef>
                <a:spcPts val="1200"/>
              </a:spcBef>
              <a:buSzPct val="95000"/>
              <a:buFont typeface="+mj-lt"/>
              <a:buAutoNum type="arabicPeriod"/>
            </a:pPr>
            <a:r>
              <a:rPr lang="en-US" sz="2000" dirty="0"/>
              <a:t>What materials, tools, procedures, or equipment are used</a:t>
            </a:r>
          </a:p>
          <a:p>
            <a:pPr marL="234950" indent="-227013">
              <a:spcBef>
                <a:spcPts val="2400"/>
              </a:spcBef>
              <a:buSzPct val="95000"/>
            </a:pPr>
            <a:r>
              <a:rPr lang="en-US" dirty="0"/>
              <a:t>Use task statement criteria to produce task statements representing important task activities (Table 3.1)</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417156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Interviews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85E200E2-CB6D-F240-8118-E2562D934808}"/>
              </a:ext>
            </a:extLst>
          </p:cNvPr>
          <p:cNvPicPr>
            <a:picLocks noChangeAspect="1"/>
          </p:cNvPicPr>
          <p:nvPr/>
        </p:nvPicPr>
        <p:blipFill>
          <a:blip r:embed="rId2"/>
          <a:stretch>
            <a:fillRect/>
          </a:stretch>
        </p:blipFill>
        <p:spPr>
          <a:xfrm>
            <a:off x="628651" y="1909844"/>
            <a:ext cx="7886700" cy="2729287"/>
          </a:xfrm>
          <a:prstGeom prst="rect">
            <a:avLst/>
          </a:prstGeom>
        </p:spPr>
      </p:pic>
    </p:spTree>
    <p:extLst>
      <p:ext uri="{BB962C8B-B14F-4D97-AF65-F5344CB8AC3E}">
        <p14:creationId xmlns:p14="http://schemas.microsoft.com/office/powerpoint/2010/main" val="3455190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Interviews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6CC4C91B-D3F8-1547-A047-82C16723C9B2}"/>
              </a:ext>
            </a:extLst>
          </p:cNvPr>
          <p:cNvPicPr>
            <a:picLocks noChangeAspect="1"/>
          </p:cNvPicPr>
          <p:nvPr/>
        </p:nvPicPr>
        <p:blipFill>
          <a:blip r:embed="rId2"/>
          <a:stretch>
            <a:fillRect/>
          </a:stretch>
        </p:blipFill>
        <p:spPr>
          <a:xfrm>
            <a:off x="2088510" y="1291473"/>
            <a:ext cx="4966979" cy="5016500"/>
          </a:xfrm>
          <a:prstGeom prst="rect">
            <a:avLst/>
          </a:prstGeom>
        </p:spPr>
      </p:pic>
    </p:spTree>
    <p:extLst>
      <p:ext uri="{BB962C8B-B14F-4D97-AF65-F5344CB8AC3E}">
        <p14:creationId xmlns:p14="http://schemas.microsoft.com/office/powerpoint/2010/main" val="1439189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Interviews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Limitations of the Job Analysis Interview</a:t>
            </a:r>
          </a:p>
          <a:p>
            <a:pPr marL="460375" indent="-225425">
              <a:spcBef>
                <a:spcPts val="1200"/>
              </a:spcBef>
            </a:pPr>
            <a:r>
              <a:rPr lang="en-US" dirty="0"/>
              <a:t>Lack of standardization</a:t>
            </a:r>
          </a:p>
          <a:p>
            <a:pPr marL="460375" indent="-225425">
              <a:spcBef>
                <a:spcPts val="1200"/>
              </a:spcBef>
            </a:pPr>
            <a:r>
              <a:rPr lang="en-US" dirty="0"/>
              <a:t>Limited possibilities for covering large numbers of respondents</a:t>
            </a:r>
          </a:p>
          <a:p>
            <a:pPr marL="460375" indent="-225425">
              <a:spcBef>
                <a:spcPts val="1200"/>
              </a:spcBef>
            </a:pPr>
            <a:r>
              <a:rPr lang="en-US" dirty="0"/>
              <a:t>Legal requirements likely will go unmet</a:t>
            </a:r>
          </a:p>
          <a:p>
            <a:pPr marL="460375" indent="-225425">
              <a:spcBef>
                <a:spcPts val="1200"/>
              </a:spcBef>
            </a:pPr>
            <a:r>
              <a:rPr lang="en-US" dirty="0"/>
              <a:t>Requires a great deal of time and labor – not cost-efficient</a:t>
            </a:r>
          </a:p>
          <a:p>
            <a:pPr marL="460375" indent="-225425">
              <a:spcBef>
                <a:spcPts val="1200"/>
              </a:spcBef>
            </a:pPr>
            <a:r>
              <a:rPr lang="en-US" dirty="0"/>
              <a:t>Interviewer may have to track through an entire job in specific detail – expensive and requires skill</a:t>
            </a:r>
          </a:p>
          <a:p>
            <a:pPr marL="460375" indent="-225425">
              <a:spcBef>
                <a:spcPts val="1200"/>
              </a:spcBef>
            </a:pPr>
            <a:r>
              <a:rPr lang="en-US" dirty="0"/>
              <a:t>Information may be distorted</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57082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Questionnaires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Description</a:t>
            </a:r>
          </a:p>
          <a:p>
            <a:pPr marL="460375" indent="-225425">
              <a:spcBef>
                <a:spcPts val="1200"/>
              </a:spcBef>
            </a:pPr>
            <a:r>
              <a:rPr lang="en-US" dirty="0"/>
              <a:t>Questionnaire distributed to respondents through various means – in person, by a job analyst, by mail, via e-mail including link to online questionnaire</a:t>
            </a:r>
          </a:p>
          <a:p>
            <a:pPr marL="460375" indent="-225425">
              <a:spcBef>
                <a:spcPts val="1200"/>
              </a:spcBef>
            </a:pPr>
            <a:r>
              <a:rPr lang="en-US" dirty="0"/>
              <a:t>Questionnaire lists job information – activities or tasks, tools and equipment used to perform the job, working conditions, WRCs incumbents must possess</a:t>
            </a:r>
          </a:p>
          <a:p>
            <a:pPr marL="460375" indent="-225425">
              <a:spcBef>
                <a:spcPts val="1200"/>
              </a:spcBef>
            </a:pPr>
            <a:r>
              <a:rPr lang="en-US" dirty="0"/>
              <a:t>Participants make some form of judgment about job information presented on the questionnaire</a:t>
            </a:r>
          </a:p>
          <a:p>
            <a:pPr marL="460375" indent="-225425">
              <a:spcBef>
                <a:spcPts val="1200"/>
              </a:spcBef>
            </a:pPr>
            <a:r>
              <a:rPr lang="en-US" dirty="0"/>
              <a:t>Questionnaires may be </a:t>
            </a:r>
            <a:r>
              <a:rPr lang="en-US" i="1" dirty="0"/>
              <a:t>tailored</a:t>
            </a:r>
            <a:r>
              <a:rPr lang="en-US" dirty="0"/>
              <a:t> (developed for a specific purpose or job) or </a:t>
            </a:r>
            <a:r>
              <a:rPr lang="en-US" i="1" dirty="0"/>
              <a:t>prefabricated</a:t>
            </a:r>
            <a:r>
              <a:rPr lang="en-US" dirty="0"/>
              <a:t> (existing questionnaires)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917521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Questionnaires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The Task Analysis Inventory</a:t>
            </a:r>
          </a:p>
          <a:p>
            <a:pPr marL="460375" indent="-225425">
              <a:spcBef>
                <a:spcPts val="1200"/>
              </a:spcBef>
            </a:pPr>
            <a:r>
              <a:rPr lang="en-US" dirty="0"/>
              <a:t>Questionnaire or survey that includes a listing of job tasks on which respondents make some form of judgment (ratings)</a:t>
            </a:r>
          </a:p>
          <a:p>
            <a:pPr marL="460375" indent="-225425">
              <a:spcBef>
                <a:spcPts val="1200"/>
              </a:spcBef>
            </a:pPr>
            <a:r>
              <a:rPr lang="en-US" dirty="0"/>
              <a:t>Ratings given use a task rating scale such as frequency of task performance</a:t>
            </a:r>
          </a:p>
          <a:p>
            <a:pPr marL="460375" indent="-225425">
              <a:spcBef>
                <a:spcPts val="1200"/>
              </a:spcBef>
            </a:pPr>
            <a:r>
              <a:rPr lang="en-US" dirty="0"/>
              <a:t>Usually concerns only on job or a class of similar jobs</a:t>
            </a:r>
          </a:p>
          <a:p>
            <a:pPr marL="460375" indent="-225425">
              <a:spcBef>
                <a:spcPts val="1200"/>
              </a:spcBef>
            </a:pPr>
            <a:r>
              <a:rPr lang="en-US" dirty="0"/>
              <a:t>Job incumbents complete a task analysis inventory – supervisors can complete it if they have current knowledge about the job</a:t>
            </a:r>
          </a:p>
          <a:p>
            <a:pPr marL="460375" indent="-225425">
              <a:spcBef>
                <a:spcPts val="1200"/>
              </a:spcBef>
            </a:pPr>
            <a:r>
              <a:rPr lang="en-US" dirty="0"/>
              <a:t>Historically, this method widely used in military settings – in particular by the U.S. Air Force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864864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Questionnaires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The Task Analysis Inventory</a:t>
            </a:r>
          </a:p>
          <a:p>
            <a:pPr marL="460375" indent="-225425">
              <a:spcBef>
                <a:spcPts val="1200"/>
              </a:spcBef>
            </a:pPr>
            <a:r>
              <a:rPr lang="en-US" dirty="0"/>
              <a:t>The nature of task inventories – often contains three major types of information</a:t>
            </a:r>
          </a:p>
          <a:p>
            <a:pPr marL="742950" indent="-282575">
              <a:spcBef>
                <a:spcPts val="1200"/>
              </a:spcBef>
              <a:buFont typeface="Wingdings" pitchFamily="2" charset="2"/>
              <a:buChar char="§"/>
            </a:pPr>
            <a:r>
              <a:rPr lang="en-US" dirty="0"/>
              <a:t>Background information on respondents – name, gender, ethnicity, tenure on the job rate, tenure with the employing organization, job location, work shift, title of the job rated</a:t>
            </a:r>
          </a:p>
          <a:p>
            <a:pPr marL="742950" indent="-282575">
              <a:spcBef>
                <a:spcPts val="1200"/>
              </a:spcBef>
              <a:buFont typeface="Wingdings" pitchFamily="2" charset="2"/>
              <a:buChar char="§"/>
            </a:pPr>
            <a:r>
              <a:rPr lang="en-US" dirty="0"/>
              <a:t>Listing of job tasks with associated rating scales</a:t>
            </a:r>
          </a:p>
          <a:p>
            <a:pPr marL="742950" indent="-282575">
              <a:spcBef>
                <a:spcPts val="1200"/>
              </a:spcBef>
              <a:buFont typeface="Wingdings" pitchFamily="2" charset="2"/>
              <a:buChar char="§"/>
            </a:pPr>
            <a:r>
              <a:rPr lang="en-US" dirty="0"/>
              <a:t>Other or miscellaneous information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575733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Questionnaires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837C7594-C52C-1948-9185-662E3900198A}"/>
              </a:ext>
            </a:extLst>
          </p:cNvPr>
          <p:cNvPicPr>
            <a:picLocks noChangeAspect="1"/>
          </p:cNvPicPr>
          <p:nvPr/>
        </p:nvPicPr>
        <p:blipFill>
          <a:blip r:embed="rId2"/>
          <a:stretch>
            <a:fillRect/>
          </a:stretch>
        </p:blipFill>
        <p:spPr>
          <a:xfrm>
            <a:off x="1335513" y="1372159"/>
            <a:ext cx="6472974" cy="4831679"/>
          </a:xfrm>
          <a:prstGeom prst="rect">
            <a:avLst/>
          </a:prstGeom>
        </p:spPr>
      </p:pic>
    </p:spTree>
    <p:extLst>
      <p:ext uri="{BB962C8B-B14F-4D97-AF65-F5344CB8AC3E}">
        <p14:creationId xmlns:p14="http://schemas.microsoft.com/office/powerpoint/2010/main" val="2203660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Questionnaires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The Task Analysis Inventory</a:t>
            </a:r>
          </a:p>
          <a:p>
            <a:pPr marL="460375" indent="-225425">
              <a:spcBef>
                <a:spcPts val="1200"/>
              </a:spcBef>
            </a:pPr>
            <a:r>
              <a:rPr lang="en-US" dirty="0"/>
              <a:t>Development of task inventories</a:t>
            </a:r>
          </a:p>
          <a:p>
            <a:pPr marL="742950" indent="-282575">
              <a:spcBef>
                <a:spcPts val="1200"/>
              </a:spcBef>
              <a:buFont typeface="Wingdings" pitchFamily="2" charset="2"/>
              <a:buChar char="§"/>
            </a:pPr>
            <a:r>
              <a:rPr lang="en-US" dirty="0"/>
              <a:t>Process time-consuming and often expensive</a:t>
            </a:r>
          </a:p>
          <a:p>
            <a:pPr marL="742950" indent="-282575">
              <a:spcBef>
                <a:spcPts val="1200"/>
              </a:spcBef>
              <a:buFont typeface="Wingdings" pitchFamily="2" charset="2"/>
              <a:buChar char="§"/>
            </a:pPr>
            <a:r>
              <a:rPr lang="en-US" dirty="0"/>
              <a:t>Access to previous inventories or analyses important determinants of the cost and success of the method</a:t>
            </a:r>
          </a:p>
          <a:p>
            <a:pPr marL="742950" indent="-282575">
              <a:spcBef>
                <a:spcPts val="1200"/>
              </a:spcBef>
              <a:buFont typeface="Wingdings" pitchFamily="2" charset="2"/>
              <a:buChar char="§"/>
            </a:pPr>
            <a:r>
              <a:rPr lang="en-US" dirty="0"/>
              <a:t>Table 3.2 shows some of the major steps and guidelines for developing task inventories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326835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C2C2-1CB5-694F-A6D4-25DE8518F479}"/>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FED52262-460D-6540-B298-4B09D4133771}"/>
              </a:ext>
            </a:extLst>
          </p:cNvPr>
          <p:cNvSpPr>
            <a:spLocks noGrp="1"/>
          </p:cNvSpPr>
          <p:nvPr>
            <p:ph idx="1"/>
          </p:nvPr>
        </p:nvSpPr>
        <p:spPr/>
        <p:txBody>
          <a:bodyPr/>
          <a:lstStyle/>
          <a:p>
            <a:pPr marL="290513" indent="-290513">
              <a:buSzPct val="95000"/>
              <a:buFont typeface="+mj-lt"/>
              <a:buAutoNum type="arabicPeriod"/>
            </a:pPr>
            <a:r>
              <a:rPr lang="en-US" dirty="0"/>
              <a:t>Understand what job analysis is and its importance in human resource (HR) selection.</a:t>
            </a:r>
          </a:p>
          <a:p>
            <a:pPr marL="290513" indent="-290513">
              <a:buSzPct val="95000"/>
              <a:buFont typeface="+mj-lt"/>
              <a:buAutoNum type="arabicPeriod"/>
            </a:pPr>
            <a:r>
              <a:rPr lang="en-US" dirty="0"/>
              <a:t>Describe several common job analysis methods.</a:t>
            </a:r>
          </a:p>
          <a:p>
            <a:pPr marL="290513" indent="-290513">
              <a:buSzPct val="95000"/>
              <a:buFont typeface="+mj-lt"/>
              <a:buAutoNum type="arabicPeriod"/>
            </a:pPr>
            <a:r>
              <a:rPr lang="en-US" dirty="0"/>
              <a:t>Explain how job analysis results are implemented in choosing and developing HR selection procedures.</a:t>
            </a:r>
          </a:p>
        </p:txBody>
      </p:sp>
      <p:sp>
        <p:nvSpPr>
          <p:cNvPr id="4" name="Slide Number Placeholder 3">
            <a:extLst>
              <a:ext uri="{FF2B5EF4-FFF2-40B4-BE49-F238E27FC236}">
                <a16:creationId xmlns:a16="http://schemas.microsoft.com/office/drawing/2014/main" id="{63FB96A7-01E4-DC42-919B-67CED3493EB7}"/>
              </a:ext>
            </a:extLst>
          </p:cNvPr>
          <p:cNvSpPr>
            <a:spLocks noGrp="1"/>
          </p:cNvSpPr>
          <p:nvPr>
            <p:ph type="sldNum" sz="quarter" idx="12"/>
          </p:nvPr>
        </p:nvSpPr>
        <p:spPr/>
        <p:txBody>
          <a:bodyPr/>
          <a:lstStyle/>
          <a:p>
            <a:fld id="{C6E7765F-978A-F841-9637-D5ED7CD3AF88}" type="slidenum">
              <a:rPr lang="en-US" smtClean="0"/>
              <a:pPr/>
              <a:t>3</a:t>
            </a:fld>
            <a:endParaRPr lang="en-US" dirty="0"/>
          </a:p>
        </p:txBody>
      </p:sp>
      <p:sp>
        <p:nvSpPr>
          <p:cNvPr id="5" name="Date Placeholder 3">
            <a:extLst>
              <a:ext uri="{FF2B5EF4-FFF2-40B4-BE49-F238E27FC236}">
                <a16:creationId xmlns:a16="http://schemas.microsoft.com/office/drawing/2014/main" id="{5B3971CE-EFB3-464F-8B71-D45235CDAA96}"/>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335260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Questionnaires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EB760B24-C066-354B-8BEF-FDD5C68F154C}"/>
              </a:ext>
            </a:extLst>
          </p:cNvPr>
          <p:cNvPicPr>
            <a:picLocks noChangeAspect="1"/>
          </p:cNvPicPr>
          <p:nvPr/>
        </p:nvPicPr>
        <p:blipFill>
          <a:blip r:embed="rId2"/>
          <a:stretch>
            <a:fillRect/>
          </a:stretch>
        </p:blipFill>
        <p:spPr>
          <a:xfrm>
            <a:off x="1932342" y="1298502"/>
            <a:ext cx="5279316" cy="5120052"/>
          </a:xfrm>
          <a:prstGeom prst="rect">
            <a:avLst/>
          </a:prstGeom>
        </p:spPr>
      </p:pic>
    </p:spTree>
    <p:extLst>
      <p:ext uri="{BB962C8B-B14F-4D97-AF65-F5344CB8AC3E}">
        <p14:creationId xmlns:p14="http://schemas.microsoft.com/office/powerpoint/2010/main" val="2131295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Questionnaires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The Task Analysis Inventory</a:t>
            </a:r>
          </a:p>
          <a:p>
            <a:pPr marL="460375" indent="-225425">
              <a:spcBef>
                <a:spcPts val="1200"/>
              </a:spcBef>
            </a:pPr>
            <a:r>
              <a:rPr lang="en-US" dirty="0"/>
              <a:t>Application of task analysis in selection</a:t>
            </a:r>
          </a:p>
          <a:p>
            <a:pPr marL="742950" indent="-282575">
              <a:spcBef>
                <a:spcPts val="1200"/>
              </a:spcBef>
              <a:buFont typeface="Wingdings" pitchFamily="2" charset="2"/>
              <a:buChar char="§"/>
            </a:pPr>
            <a:r>
              <a:rPr lang="en-US" dirty="0"/>
              <a:t>Several statistical techniques useful for rating data</a:t>
            </a:r>
          </a:p>
          <a:p>
            <a:pPr marL="742950" indent="-282575">
              <a:spcBef>
                <a:spcPts val="1200"/>
              </a:spcBef>
              <a:buFont typeface="Wingdings" pitchFamily="2" charset="2"/>
              <a:buChar char="§"/>
            </a:pPr>
            <a:r>
              <a:rPr lang="en-US" dirty="0"/>
              <a:t>Techniques involve calculating simple descriptive statistics – means, standard deviations, percentages – and applying predetermined decision rules for defining critical job tasks</a:t>
            </a:r>
          </a:p>
          <a:p>
            <a:pPr marL="742950" indent="-282575">
              <a:spcBef>
                <a:spcPts val="1200"/>
              </a:spcBef>
              <a:buFont typeface="Wingdings" pitchFamily="2" charset="2"/>
              <a:buChar char="§"/>
            </a:pPr>
            <a:r>
              <a:rPr lang="en-US" dirty="0"/>
              <a:t>Figure 3.7 shows two example tasks and some associated descriptive statistics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618685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Questionnaires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7161267F-1B4F-144B-818E-CF67D419CCC8}"/>
              </a:ext>
            </a:extLst>
          </p:cNvPr>
          <p:cNvPicPr>
            <a:picLocks noChangeAspect="1"/>
          </p:cNvPicPr>
          <p:nvPr/>
        </p:nvPicPr>
        <p:blipFill>
          <a:blip r:embed="rId2"/>
          <a:stretch>
            <a:fillRect/>
          </a:stretch>
        </p:blipFill>
        <p:spPr>
          <a:xfrm>
            <a:off x="628469" y="2205873"/>
            <a:ext cx="7886882" cy="2446199"/>
          </a:xfrm>
          <a:prstGeom prst="rect">
            <a:avLst/>
          </a:prstGeom>
        </p:spPr>
      </p:pic>
    </p:spTree>
    <p:extLst>
      <p:ext uri="{BB962C8B-B14F-4D97-AF65-F5344CB8AC3E}">
        <p14:creationId xmlns:p14="http://schemas.microsoft.com/office/powerpoint/2010/main" val="526455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Questionnaires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The Task Analysis Inventory</a:t>
            </a:r>
          </a:p>
          <a:p>
            <a:pPr marL="460375" indent="-225425">
              <a:spcBef>
                <a:spcPts val="1200"/>
              </a:spcBef>
            </a:pPr>
            <a:r>
              <a:rPr lang="en-US" b="1" dirty="0"/>
              <a:t>Advantages of task analysis</a:t>
            </a:r>
          </a:p>
          <a:p>
            <a:pPr marL="742950" indent="-282575">
              <a:spcBef>
                <a:spcPts val="1200"/>
              </a:spcBef>
              <a:buFont typeface="Wingdings" pitchFamily="2" charset="2"/>
              <a:buChar char="§"/>
            </a:pPr>
            <a:r>
              <a:rPr lang="en-US" dirty="0"/>
              <a:t>An efficient means of collecting data from large numbers of incumbents in geographically dispersed location</a:t>
            </a:r>
          </a:p>
          <a:p>
            <a:pPr marL="742950" indent="-282575">
              <a:spcBef>
                <a:spcPts val="1200"/>
              </a:spcBef>
              <a:buFont typeface="Wingdings" pitchFamily="2" charset="2"/>
              <a:buChar char="§"/>
            </a:pPr>
            <a:r>
              <a:rPr lang="en-US" dirty="0"/>
              <a:t>Lead to quantifying job analysis data – most valuable in analyzing jobs and determining core job requirements</a:t>
            </a:r>
          </a:p>
          <a:p>
            <a:pPr marL="460375" indent="-225425">
              <a:spcBef>
                <a:spcPts val="1200"/>
              </a:spcBef>
            </a:pPr>
            <a:r>
              <a:rPr lang="en-US" b="1" dirty="0"/>
              <a:t>Disadvantages of task analysis</a:t>
            </a:r>
          </a:p>
          <a:p>
            <a:pPr marL="742950" indent="-282575">
              <a:spcBef>
                <a:spcPts val="1200"/>
              </a:spcBef>
              <a:buFont typeface="Wingdings" pitchFamily="2" charset="2"/>
              <a:buChar char="§"/>
            </a:pPr>
            <a:r>
              <a:rPr lang="en-US" dirty="0"/>
              <a:t>Time-consuming, somewhat expensive – motivation problems when inventories are long or complex</a:t>
            </a:r>
          </a:p>
          <a:p>
            <a:pPr marL="742950" indent="-282575">
              <a:spcBef>
                <a:spcPts val="1200"/>
              </a:spcBef>
              <a:buFont typeface="Wingdings" pitchFamily="2" charset="2"/>
              <a:buChar char="§"/>
            </a:pPr>
            <a:r>
              <a:rPr lang="en-US" dirty="0"/>
              <a:t>Respondents not representative of the desired employee population – work shift, gender, race, age – results may not be generalizable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783759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Critical Incident Technique</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7938" indent="0">
              <a:spcBef>
                <a:spcPts val="1200"/>
              </a:spcBef>
              <a:buNone/>
            </a:pPr>
            <a:r>
              <a:rPr lang="en-US" b="1" dirty="0">
                <a:latin typeface="+mj-lt"/>
              </a:rPr>
              <a:t>Description</a:t>
            </a:r>
          </a:p>
          <a:p>
            <a:pPr marL="460375" indent="-225425">
              <a:spcBef>
                <a:spcPts val="1200"/>
              </a:spcBef>
            </a:pPr>
            <a:r>
              <a:rPr lang="en-US" dirty="0"/>
              <a:t>Involves a series of behavioral statements developed by supervisors and other SMEs</a:t>
            </a:r>
          </a:p>
          <a:p>
            <a:pPr marL="460375" indent="-225425">
              <a:spcBef>
                <a:spcPts val="1200"/>
              </a:spcBef>
            </a:pPr>
            <a:r>
              <a:rPr lang="en-US" dirty="0"/>
              <a:t>Based on direct observation or memory, describing incidents of good and poor work behaviors – important to differentiate successful from unsuccessful work performance</a:t>
            </a:r>
          </a:p>
          <a:p>
            <a:pPr marL="460375" indent="-225425">
              <a:spcBef>
                <a:spcPts val="1200"/>
              </a:spcBef>
            </a:pPr>
            <a:r>
              <a:rPr lang="en-US" dirty="0"/>
              <a:t>Important components of the job serve as a basis for developing descriptive information about a job</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388571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Critical Incident Technique</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7938" indent="0">
              <a:spcBef>
                <a:spcPts val="1200"/>
              </a:spcBef>
              <a:buNone/>
            </a:pPr>
            <a:r>
              <a:rPr lang="en-US" b="1" dirty="0">
                <a:latin typeface="+mj-lt"/>
              </a:rPr>
              <a:t>Application of Critical Incidents</a:t>
            </a:r>
          </a:p>
          <a:p>
            <a:pPr marL="460375" indent="-225425">
              <a:spcBef>
                <a:spcPts val="1200"/>
              </a:spcBef>
            </a:pPr>
            <a:r>
              <a:rPr lang="en-US" dirty="0"/>
              <a:t>Technique serves a variety of selection purposes. Implementing the methods involves:</a:t>
            </a:r>
          </a:p>
          <a:p>
            <a:pPr marL="865188" indent="-292100">
              <a:spcBef>
                <a:spcPts val="1200"/>
              </a:spcBef>
              <a:buSzPct val="95000"/>
              <a:buFont typeface="+mj-lt"/>
              <a:buAutoNum type="arabicPeriod"/>
            </a:pPr>
            <a:r>
              <a:rPr lang="en-US" dirty="0"/>
              <a:t>Selecting the methods for critical incidents collection</a:t>
            </a:r>
          </a:p>
          <a:p>
            <a:pPr marL="865188" indent="-292100">
              <a:spcBef>
                <a:spcPts val="1200"/>
              </a:spcBef>
              <a:buSzPct val="95000"/>
              <a:buFont typeface="+mj-lt"/>
              <a:buAutoNum type="arabicPeriod"/>
            </a:pPr>
            <a:r>
              <a:rPr lang="en-US" dirty="0"/>
              <a:t>Selecting a panel of job experts</a:t>
            </a:r>
          </a:p>
          <a:p>
            <a:pPr marL="865188" indent="-292100">
              <a:spcBef>
                <a:spcPts val="1200"/>
              </a:spcBef>
              <a:buSzPct val="95000"/>
              <a:buFont typeface="+mj-lt"/>
              <a:buAutoNum type="arabicPeriod"/>
            </a:pPr>
            <a:r>
              <a:rPr lang="en-US" dirty="0"/>
              <a:t>Gathering critical incidents</a:t>
            </a:r>
          </a:p>
          <a:p>
            <a:pPr marL="865188" indent="-292100">
              <a:spcBef>
                <a:spcPts val="1200"/>
              </a:spcBef>
              <a:buSzPct val="95000"/>
              <a:buFont typeface="+mj-lt"/>
              <a:buAutoNum type="arabicPeriod"/>
            </a:pPr>
            <a:r>
              <a:rPr lang="en-US" dirty="0"/>
              <a:t>Rating and classifying critical incidents into job dimensions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701986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Critical Incident Technique</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Advantages and Disadvantages of Critical Incidents</a:t>
            </a:r>
          </a:p>
          <a:p>
            <a:pPr marL="460375" indent="-225425">
              <a:spcBef>
                <a:spcPts val="1200"/>
              </a:spcBef>
            </a:pPr>
            <a:r>
              <a:rPr lang="en-US" b="1" dirty="0"/>
              <a:t>Advantages</a:t>
            </a:r>
          </a:p>
          <a:p>
            <a:pPr marL="742950" indent="-282575">
              <a:spcBef>
                <a:spcPts val="1200"/>
              </a:spcBef>
              <a:buFont typeface="Wingdings" pitchFamily="2" charset="2"/>
              <a:buChar char="§"/>
            </a:pPr>
            <a:r>
              <a:rPr lang="en-US" dirty="0"/>
              <a:t>Information is behavioral in nature, not trait based</a:t>
            </a:r>
          </a:p>
          <a:p>
            <a:pPr marL="742950" indent="-282575">
              <a:spcBef>
                <a:spcPts val="1200"/>
              </a:spcBef>
              <a:buFont typeface="Wingdings" pitchFamily="2" charset="2"/>
              <a:buChar char="§"/>
            </a:pPr>
            <a:r>
              <a:rPr lang="en-US" dirty="0"/>
              <a:t>Described behaviors “critical” incidents, so information represents important aspects of the job</a:t>
            </a:r>
          </a:p>
          <a:p>
            <a:pPr marL="460375" indent="-225425">
              <a:spcBef>
                <a:spcPts val="1200"/>
              </a:spcBef>
            </a:pPr>
            <a:r>
              <a:rPr lang="en-US" b="1" dirty="0"/>
              <a:t>Disadvantages</a:t>
            </a:r>
          </a:p>
          <a:p>
            <a:pPr marL="742950" indent="-282575">
              <a:spcBef>
                <a:spcPts val="1200"/>
              </a:spcBef>
              <a:buFont typeface="Wingdings" pitchFamily="2" charset="2"/>
              <a:buChar char="§"/>
            </a:pPr>
            <a:r>
              <a:rPr lang="en-US" dirty="0"/>
              <a:t>Incidents don’t represent the </a:t>
            </a:r>
            <a:r>
              <a:rPr lang="en-US" i="1" dirty="0"/>
              <a:t>full</a:t>
            </a:r>
            <a:r>
              <a:rPr lang="en-US" dirty="0"/>
              <a:t> scope of the job</a:t>
            </a:r>
          </a:p>
          <a:p>
            <a:pPr marL="742950" indent="-282575">
              <a:spcBef>
                <a:spcPts val="1200"/>
              </a:spcBef>
              <a:buFont typeface="Wingdings" pitchFamily="2" charset="2"/>
              <a:buChar char="§"/>
            </a:pPr>
            <a:r>
              <a:rPr lang="en-US" dirty="0"/>
              <a:t>Process is labor intensive, results often situation specific</a:t>
            </a:r>
          </a:p>
          <a:p>
            <a:pPr marL="742950" indent="-282575">
              <a:spcBef>
                <a:spcPts val="1200"/>
              </a:spcBef>
              <a:buFont typeface="Wingdings" pitchFamily="2" charset="2"/>
              <a:buChar char="§"/>
            </a:pPr>
            <a:r>
              <a:rPr lang="en-US" dirty="0"/>
              <a:t>Doubtful that the information is transferrable from one setting to another</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487729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Critical Incident Technique</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7938" indent="0">
              <a:spcBef>
                <a:spcPts val="1200"/>
              </a:spcBef>
              <a:buNone/>
            </a:pPr>
            <a:r>
              <a:rPr lang="en-US" b="1" dirty="0">
                <a:latin typeface="+mj-lt"/>
              </a:rPr>
              <a:t>Integrating a Task Analysis Inventory with Critical Incidents: A Suggestion</a:t>
            </a:r>
          </a:p>
          <a:p>
            <a:pPr marL="460375" indent="-225425">
              <a:spcBef>
                <a:spcPts val="1200"/>
              </a:spcBef>
            </a:pPr>
            <a:r>
              <a:rPr lang="en-US" dirty="0"/>
              <a:t>Integrate the task analysis inventory with the critical incidents technique – basic steps:</a:t>
            </a:r>
          </a:p>
          <a:p>
            <a:pPr marL="865188" indent="-292100">
              <a:spcBef>
                <a:spcPts val="1200"/>
              </a:spcBef>
              <a:buSzPct val="95000"/>
              <a:buFont typeface="+mj-lt"/>
              <a:buAutoNum type="arabicPeriod"/>
            </a:pPr>
            <a:r>
              <a:rPr lang="en-US" dirty="0"/>
              <a:t>Identify important job tasks</a:t>
            </a:r>
          </a:p>
          <a:p>
            <a:pPr marL="865188" indent="-292100">
              <a:spcBef>
                <a:spcPts val="1200"/>
              </a:spcBef>
              <a:buSzPct val="95000"/>
              <a:buFont typeface="+mj-lt"/>
              <a:buAutoNum type="arabicPeriod"/>
            </a:pPr>
            <a:r>
              <a:rPr lang="en-US" dirty="0"/>
              <a:t>Identify important WRCs</a:t>
            </a:r>
          </a:p>
          <a:p>
            <a:pPr marL="865188" indent="-292100">
              <a:spcBef>
                <a:spcPts val="1200"/>
              </a:spcBef>
              <a:buSzPct val="95000"/>
              <a:buFont typeface="+mj-lt"/>
              <a:buAutoNum type="arabicPeriod"/>
            </a:pPr>
            <a:r>
              <a:rPr lang="en-US" dirty="0"/>
              <a:t>Show critical job task and WRC information to SMEs</a:t>
            </a:r>
          </a:p>
          <a:p>
            <a:pPr marL="865188" indent="-292100">
              <a:spcBef>
                <a:spcPts val="1200"/>
              </a:spcBef>
              <a:buSzPct val="95000"/>
              <a:buFont typeface="+mj-lt"/>
              <a:buAutoNum type="arabicPeriod"/>
            </a:pPr>
            <a:r>
              <a:rPr lang="en-US" dirty="0"/>
              <a:t>Rewrite the critical incident into a selection interview question</a:t>
            </a:r>
          </a:p>
          <a:p>
            <a:pPr marL="865188" indent="-292100">
              <a:spcBef>
                <a:spcPts val="1200"/>
              </a:spcBef>
              <a:buSzPct val="95000"/>
              <a:buFont typeface="+mj-lt"/>
              <a:buAutoNum type="arabicPeriod"/>
            </a:pPr>
            <a:r>
              <a:rPr lang="en-US" dirty="0"/>
              <a:t>Develop a key for scoring responses to the interview question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980718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Critical Incident Technique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B71C6DF0-B9BA-3A47-877D-26E8E9E5064B}"/>
              </a:ext>
            </a:extLst>
          </p:cNvPr>
          <p:cNvPicPr>
            <a:picLocks noChangeAspect="1"/>
          </p:cNvPicPr>
          <p:nvPr/>
        </p:nvPicPr>
        <p:blipFill>
          <a:blip r:embed="rId2"/>
          <a:stretch>
            <a:fillRect/>
          </a:stretch>
        </p:blipFill>
        <p:spPr>
          <a:xfrm>
            <a:off x="1616696" y="1331975"/>
            <a:ext cx="5910607" cy="4934695"/>
          </a:xfrm>
          <a:prstGeom prst="rect">
            <a:avLst/>
          </a:prstGeom>
        </p:spPr>
      </p:pic>
    </p:spTree>
    <p:extLst>
      <p:ext uri="{BB962C8B-B14F-4D97-AF65-F5344CB8AC3E}">
        <p14:creationId xmlns:p14="http://schemas.microsoft.com/office/powerpoint/2010/main" val="1113099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Critical Incident Technique</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7938" indent="0">
              <a:spcBef>
                <a:spcPts val="1200"/>
              </a:spcBef>
              <a:buNone/>
            </a:pPr>
            <a:r>
              <a:rPr lang="en-US" b="1" dirty="0">
                <a:latin typeface="+mj-lt"/>
              </a:rPr>
              <a:t>SME Workshops</a:t>
            </a:r>
          </a:p>
          <a:p>
            <a:pPr marL="460375" indent="-225425">
              <a:spcBef>
                <a:spcPts val="1200"/>
              </a:spcBef>
            </a:pPr>
            <a:r>
              <a:rPr lang="en-US" dirty="0"/>
              <a:t>Consist of groups or panels of 10 to 20 job incumbents per workshop session who work with a group leader to produce a job analysis. Steps to collect relevant job data:</a:t>
            </a:r>
          </a:p>
          <a:p>
            <a:pPr marL="865188" indent="-292100">
              <a:spcBef>
                <a:spcPts val="1200"/>
              </a:spcBef>
              <a:buSzPct val="95000"/>
              <a:buFont typeface="+mj-lt"/>
              <a:buAutoNum type="arabicPeriod"/>
            </a:pPr>
            <a:r>
              <a:rPr lang="en-US" dirty="0"/>
              <a:t>Select and prepare SMEs</a:t>
            </a:r>
          </a:p>
          <a:p>
            <a:pPr marL="865188" indent="-292100">
              <a:spcBef>
                <a:spcPts val="1200"/>
              </a:spcBef>
              <a:buSzPct val="95000"/>
              <a:buFont typeface="+mj-lt"/>
              <a:buAutoNum type="arabicPeriod"/>
            </a:pPr>
            <a:r>
              <a:rPr lang="en-US" dirty="0"/>
              <a:t>Identify and rate job tasks</a:t>
            </a:r>
          </a:p>
          <a:p>
            <a:pPr marL="865188" indent="-292100">
              <a:spcBef>
                <a:spcPts val="1200"/>
              </a:spcBef>
              <a:buSzPct val="95000"/>
              <a:buFont typeface="+mj-lt"/>
              <a:buAutoNum type="arabicPeriod"/>
            </a:pPr>
            <a:r>
              <a:rPr lang="en-US" dirty="0"/>
              <a:t>identify and rate WRCs</a:t>
            </a:r>
          </a:p>
          <a:p>
            <a:pPr marL="865188" indent="-292100">
              <a:spcBef>
                <a:spcPts val="1200"/>
              </a:spcBef>
              <a:buSzPct val="95000"/>
              <a:buFont typeface="+mj-lt"/>
              <a:buAutoNum type="arabicPeriod"/>
            </a:pPr>
            <a:r>
              <a:rPr lang="en-US" dirty="0"/>
              <a:t>Judge selection measure – job content relevance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328192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A Definition and Role in </a:t>
            </a:r>
            <a:br>
              <a:rPr lang="en-US" dirty="0"/>
            </a:br>
            <a:r>
              <a:rPr lang="en-US" dirty="0"/>
              <a:t>HR Selection</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r>
              <a:rPr lang="en-US" dirty="0"/>
              <a:t>A purposeful, systematic process for collecting information on the important work-related aspects of a job, including:</a:t>
            </a:r>
          </a:p>
          <a:p>
            <a:pPr marL="685800" indent="-338138">
              <a:buSzPct val="95000"/>
              <a:buFont typeface="+mj-lt"/>
              <a:buAutoNum type="arabicPeriod"/>
            </a:pPr>
            <a:r>
              <a:rPr lang="en-US" dirty="0"/>
              <a:t>Work activities – what a worker does; how, why, when these activities are conducted</a:t>
            </a:r>
          </a:p>
          <a:p>
            <a:pPr marL="685800" indent="-338138">
              <a:buSzPct val="95000"/>
              <a:buFont typeface="+mj-lt"/>
              <a:buAutoNum type="arabicPeriod"/>
            </a:pPr>
            <a:r>
              <a:rPr lang="en-US" dirty="0"/>
              <a:t>Tools and equipment used in performing work activities</a:t>
            </a:r>
          </a:p>
          <a:p>
            <a:pPr marL="685800" indent="-338138">
              <a:buSzPct val="95000"/>
              <a:buFont typeface="+mj-lt"/>
              <a:buAutoNum type="arabicPeriod"/>
            </a:pPr>
            <a:r>
              <a:rPr lang="en-US" dirty="0"/>
              <a:t>Context of the work environment – work schedule, physical working conditions</a:t>
            </a:r>
          </a:p>
          <a:p>
            <a:pPr marL="685800" indent="-338138">
              <a:buSzPct val="95000"/>
              <a:buFont typeface="+mj-lt"/>
              <a:buAutoNum type="arabicPeriod"/>
            </a:pPr>
            <a:r>
              <a:rPr lang="en-US" dirty="0"/>
              <a:t>Requirements of personnel performing the job – knowledge, skills, abilities, personality characteristics, or other specifications (WRCs)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45215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Critical Incident Technique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9C0E2B86-C732-5646-B041-ADE02325A0C6}"/>
              </a:ext>
            </a:extLst>
          </p:cNvPr>
          <p:cNvPicPr>
            <a:picLocks noChangeAspect="1"/>
          </p:cNvPicPr>
          <p:nvPr/>
        </p:nvPicPr>
        <p:blipFill>
          <a:blip r:embed="rId2"/>
          <a:stretch>
            <a:fillRect/>
          </a:stretch>
        </p:blipFill>
        <p:spPr>
          <a:xfrm>
            <a:off x="628650" y="1485411"/>
            <a:ext cx="7886700" cy="4547056"/>
          </a:xfrm>
          <a:prstGeom prst="rect">
            <a:avLst/>
          </a:prstGeom>
        </p:spPr>
      </p:pic>
    </p:spTree>
    <p:extLst>
      <p:ext uri="{BB962C8B-B14F-4D97-AF65-F5344CB8AC3E}">
        <p14:creationId xmlns:p14="http://schemas.microsoft.com/office/powerpoint/2010/main" val="4232863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Incorporating Job Analysis Results in Selection Procedures: A Cookbook</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234950" indent="-227013">
              <a:spcBef>
                <a:spcPts val="1200"/>
              </a:spcBef>
            </a:pPr>
            <a:r>
              <a:rPr lang="en-US" dirty="0"/>
              <a:t>How do we use our collected information to develop or choose selection procedures? Refer back to Figure 3.1</a:t>
            </a:r>
          </a:p>
          <a:p>
            <a:pPr marL="808038" indent="-234950">
              <a:spcBef>
                <a:spcPts val="1200"/>
              </a:spcBef>
              <a:buFont typeface="Wingdings" pitchFamily="2" charset="2"/>
              <a:buChar char="§"/>
            </a:pPr>
            <a:r>
              <a:rPr lang="en-US" dirty="0"/>
              <a:t>Job analysis results determine the relevant WRCs needed for effective performance</a:t>
            </a:r>
          </a:p>
          <a:p>
            <a:pPr marL="808038" indent="-234950">
              <a:spcBef>
                <a:spcPts val="1200"/>
              </a:spcBef>
              <a:buFont typeface="Wingdings" pitchFamily="2" charset="2"/>
              <a:buChar char="§"/>
            </a:pPr>
            <a:r>
              <a:rPr lang="en-US" dirty="0"/>
              <a:t>These WRCs serve as the basis for </a:t>
            </a:r>
            <a:r>
              <a:rPr lang="en-US" i="1" dirty="0"/>
              <a:t>constructing</a:t>
            </a:r>
            <a:r>
              <a:rPr lang="en-US" dirty="0"/>
              <a:t> (developing questions for an employment interview) or </a:t>
            </a:r>
            <a:r>
              <a:rPr lang="en-US" i="1" dirty="0"/>
              <a:t>choosing</a:t>
            </a:r>
            <a:r>
              <a:rPr lang="en-US" dirty="0"/>
              <a:t> (purchasing a commercially available clerical ability test) needed selection procedures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525052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234950" indent="-227013">
              <a:spcBef>
                <a:spcPts val="1200"/>
              </a:spcBef>
            </a:pPr>
            <a:r>
              <a:rPr lang="en-US" dirty="0"/>
              <a:t>Employers use both </a:t>
            </a:r>
            <a:r>
              <a:rPr lang="en-US" i="1" dirty="0"/>
              <a:t>direct</a:t>
            </a:r>
            <a:r>
              <a:rPr lang="en-US" dirty="0"/>
              <a:t> and </a:t>
            </a:r>
            <a:r>
              <a:rPr lang="en-US" i="1" dirty="0"/>
              <a:t>indirect</a:t>
            </a:r>
            <a:r>
              <a:rPr lang="en-US" dirty="0"/>
              <a:t> methods:</a:t>
            </a:r>
          </a:p>
          <a:p>
            <a:pPr marL="685800" indent="-225425">
              <a:spcBef>
                <a:spcPts val="1200"/>
              </a:spcBef>
              <a:buFont typeface="Wingdings" pitchFamily="2" charset="2"/>
              <a:buChar char="§"/>
            </a:pPr>
            <a:r>
              <a:rPr lang="en-US" b="1" dirty="0"/>
              <a:t>Indirect</a:t>
            </a:r>
            <a:r>
              <a:rPr lang="en-US" dirty="0"/>
              <a:t> method uses specific steps to break down large inferential leaps involved in deriving critical WRCs from job tasks</a:t>
            </a:r>
          </a:p>
          <a:p>
            <a:pPr marL="685800" indent="-225425">
              <a:spcBef>
                <a:spcPts val="1200"/>
              </a:spcBef>
              <a:buFont typeface="Wingdings" pitchFamily="2" charset="2"/>
              <a:buChar char="§"/>
            </a:pPr>
            <a:r>
              <a:rPr lang="en-US" b="1" dirty="0"/>
              <a:t>Direct</a:t>
            </a:r>
            <a:r>
              <a:rPr lang="en-US" dirty="0"/>
              <a:t> method requires larger inferential leaps because SMEs simply rate the importance of WRCs listed on a survey for an entire job, not individual tasks </a:t>
            </a:r>
          </a:p>
          <a:p>
            <a:pPr marL="234950" indent="-227013">
              <a:spcBef>
                <a:spcPts val="1200"/>
              </a:spcBef>
            </a:pPr>
            <a:r>
              <a:rPr lang="en-US" dirty="0"/>
              <a:t>WRCs are useful only if they are accurate and complete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902714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Identifying Employee WRCs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E717FB39-6CAC-9148-949B-D00FA39A0845}"/>
              </a:ext>
            </a:extLst>
          </p:cNvPr>
          <p:cNvPicPr>
            <a:picLocks noChangeAspect="1"/>
          </p:cNvPicPr>
          <p:nvPr/>
        </p:nvPicPr>
        <p:blipFill rotWithShape="1">
          <a:blip r:embed="rId2"/>
          <a:srcRect b="56338"/>
          <a:stretch/>
        </p:blipFill>
        <p:spPr>
          <a:xfrm>
            <a:off x="1031296" y="1536027"/>
            <a:ext cx="7081407" cy="3884385"/>
          </a:xfrm>
          <a:prstGeom prst="rect">
            <a:avLst/>
          </a:prstGeom>
        </p:spPr>
      </p:pic>
      <p:sp>
        <p:nvSpPr>
          <p:cNvPr id="7" name="TextBox 6">
            <a:extLst>
              <a:ext uri="{FF2B5EF4-FFF2-40B4-BE49-F238E27FC236}">
                <a16:creationId xmlns:a16="http://schemas.microsoft.com/office/drawing/2014/main" id="{C5926A25-8DD1-0340-AAEB-A2F3134CA96A}"/>
              </a:ext>
            </a:extLst>
          </p:cNvPr>
          <p:cNvSpPr txBox="1"/>
          <p:nvPr/>
        </p:nvSpPr>
        <p:spPr>
          <a:xfrm>
            <a:off x="6759018" y="5420412"/>
            <a:ext cx="1334831" cy="153888"/>
          </a:xfrm>
          <a:prstGeom prst="rect">
            <a:avLst/>
          </a:prstGeom>
          <a:noFill/>
        </p:spPr>
        <p:txBody>
          <a:bodyPr wrap="square" lIns="0" tIns="0" rIns="0" bIns="0" rtlCol="0">
            <a:spAutoFit/>
          </a:bodyPr>
          <a:lstStyle/>
          <a:p>
            <a:pPr algn="r"/>
            <a:r>
              <a:rPr lang="en-US" sz="1000" i="1" dirty="0"/>
              <a:t>continues</a:t>
            </a:r>
          </a:p>
        </p:txBody>
      </p:sp>
    </p:spTree>
    <p:extLst>
      <p:ext uri="{BB962C8B-B14F-4D97-AF65-F5344CB8AC3E}">
        <p14:creationId xmlns:p14="http://schemas.microsoft.com/office/powerpoint/2010/main" val="3648590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Identifying Employee WRCs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E717FB39-6CAC-9148-949B-D00FA39A0845}"/>
              </a:ext>
            </a:extLst>
          </p:cNvPr>
          <p:cNvPicPr>
            <a:picLocks noChangeAspect="1"/>
          </p:cNvPicPr>
          <p:nvPr/>
        </p:nvPicPr>
        <p:blipFill rotWithShape="1">
          <a:blip r:embed="rId2"/>
          <a:srcRect b="96921"/>
          <a:stretch/>
        </p:blipFill>
        <p:spPr>
          <a:xfrm>
            <a:off x="1031296" y="1536027"/>
            <a:ext cx="7081407" cy="273919"/>
          </a:xfrm>
          <a:prstGeom prst="rect">
            <a:avLst/>
          </a:prstGeom>
        </p:spPr>
      </p:pic>
      <p:pic>
        <p:nvPicPr>
          <p:cNvPr id="7" name="Picture 6">
            <a:extLst>
              <a:ext uri="{FF2B5EF4-FFF2-40B4-BE49-F238E27FC236}">
                <a16:creationId xmlns:a16="http://schemas.microsoft.com/office/drawing/2014/main" id="{083F0025-8967-EF4B-A9CC-3D3E0C0C2037}"/>
              </a:ext>
            </a:extLst>
          </p:cNvPr>
          <p:cNvPicPr>
            <a:picLocks noChangeAspect="1"/>
          </p:cNvPicPr>
          <p:nvPr/>
        </p:nvPicPr>
        <p:blipFill rotWithShape="1">
          <a:blip r:embed="rId2"/>
          <a:srcRect t="44030" b="26183"/>
          <a:stretch/>
        </p:blipFill>
        <p:spPr>
          <a:xfrm>
            <a:off x="1031296" y="1865408"/>
            <a:ext cx="7081407" cy="2650032"/>
          </a:xfrm>
          <a:prstGeom prst="rect">
            <a:avLst/>
          </a:prstGeom>
        </p:spPr>
      </p:pic>
      <p:sp>
        <p:nvSpPr>
          <p:cNvPr id="8" name="TextBox 7">
            <a:extLst>
              <a:ext uri="{FF2B5EF4-FFF2-40B4-BE49-F238E27FC236}">
                <a16:creationId xmlns:a16="http://schemas.microsoft.com/office/drawing/2014/main" id="{DE589DAC-31F8-E84A-8BDC-9FAD9030BF3D}"/>
              </a:ext>
            </a:extLst>
          </p:cNvPr>
          <p:cNvSpPr txBox="1"/>
          <p:nvPr/>
        </p:nvSpPr>
        <p:spPr>
          <a:xfrm>
            <a:off x="6759018" y="4570902"/>
            <a:ext cx="1334831" cy="153888"/>
          </a:xfrm>
          <a:prstGeom prst="rect">
            <a:avLst/>
          </a:prstGeom>
          <a:noFill/>
        </p:spPr>
        <p:txBody>
          <a:bodyPr wrap="square" lIns="0" tIns="0" rIns="0" bIns="0" rtlCol="0">
            <a:spAutoFit/>
          </a:bodyPr>
          <a:lstStyle/>
          <a:p>
            <a:pPr algn="r"/>
            <a:r>
              <a:rPr lang="en-US" sz="1000" i="1" dirty="0"/>
              <a:t>continues</a:t>
            </a:r>
          </a:p>
        </p:txBody>
      </p:sp>
    </p:spTree>
    <p:extLst>
      <p:ext uri="{BB962C8B-B14F-4D97-AF65-F5344CB8AC3E}">
        <p14:creationId xmlns:p14="http://schemas.microsoft.com/office/powerpoint/2010/main" val="1710292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Identifying Employee WRCs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E717FB39-6CAC-9148-949B-D00FA39A0845}"/>
              </a:ext>
            </a:extLst>
          </p:cNvPr>
          <p:cNvPicPr>
            <a:picLocks noChangeAspect="1"/>
          </p:cNvPicPr>
          <p:nvPr/>
        </p:nvPicPr>
        <p:blipFill rotWithShape="1">
          <a:blip r:embed="rId2"/>
          <a:srcRect b="96921"/>
          <a:stretch/>
        </p:blipFill>
        <p:spPr>
          <a:xfrm>
            <a:off x="1031296" y="1536027"/>
            <a:ext cx="7081407" cy="273919"/>
          </a:xfrm>
          <a:prstGeom prst="rect">
            <a:avLst/>
          </a:prstGeom>
        </p:spPr>
      </p:pic>
      <p:pic>
        <p:nvPicPr>
          <p:cNvPr id="7" name="Picture 6">
            <a:extLst>
              <a:ext uri="{FF2B5EF4-FFF2-40B4-BE49-F238E27FC236}">
                <a16:creationId xmlns:a16="http://schemas.microsoft.com/office/drawing/2014/main" id="{083F0025-8967-EF4B-A9CC-3D3E0C0C2037}"/>
              </a:ext>
            </a:extLst>
          </p:cNvPr>
          <p:cNvPicPr>
            <a:picLocks noChangeAspect="1"/>
          </p:cNvPicPr>
          <p:nvPr/>
        </p:nvPicPr>
        <p:blipFill rotWithShape="1">
          <a:blip r:embed="rId2"/>
          <a:srcRect t="74559" b="-148"/>
          <a:stretch/>
        </p:blipFill>
        <p:spPr>
          <a:xfrm>
            <a:off x="1031295" y="1837676"/>
            <a:ext cx="7081407" cy="2276573"/>
          </a:xfrm>
          <a:prstGeom prst="rect">
            <a:avLst/>
          </a:prstGeom>
        </p:spPr>
      </p:pic>
    </p:spTree>
    <p:extLst>
      <p:ext uri="{BB962C8B-B14F-4D97-AF65-F5344CB8AC3E}">
        <p14:creationId xmlns:p14="http://schemas.microsoft.com/office/powerpoint/2010/main" val="3279214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p:txBody>
          <a:bodyPr>
            <a:normAutofit/>
          </a:bodyPr>
          <a:lstStyle/>
          <a:p>
            <a:pPr marL="0" indent="0">
              <a:buNone/>
            </a:pPr>
            <a:r>
              <a:rPr lang="en-US" b="1" dirty="0">
                <a:latin typeface="+mj-lt"/>
              </a:rPr>
              <a:t>Determining Employee WRCs</a:t>
            </a:r>
          </a:p>
          <a:p>
            <a:pPr marL="234950" indent="-227013"/>
            <a:r>
              <a:rPr lang="en-US" dirty="0"/>
              <a:t>The following sequential steps are taken in specifying WRCs:</a:t>
            </a:r>
          </a:p>
          <a:p>
            <a:pPr marL="630238" indent="-282575">
              <a:buSzPct val="95000"/>
              <a:buFont typeface="+mj-lt"/>
              <a:buAutoNum type="arabicPeriod"/>
            </a:pPr>
            <a:r>
              <a:rPr lang="en-US" dirty="0"/>
              <a:t>Identifying job tasks and work behaviors</a:t>
            </a:r>
          </a:p>
          <a:p>
            <a:pPr marL="630238" indent="-282575">
              <a:buSzPct val="95000"/>
              <a:buFont typeface="+mj-lt"/>
              <a:buAutoNum type="arabicPeriod"/>
            </a:pPr>
            <a:r>
              <a:rPr lang="en-US" dirty="0"/>
              <a:t>Rating importance of job tasks and work behaviors</a:t>
            </a:r>
          </a:p>
          <a:p>
            <a:pPr marL="630238" indent="-282575">
              <a:buSzPct val="95000"/>
              <a:buFont typeface="+mj-lt"/>
              <a:buAutoNum type="arabicPeriod"/>
            </a:pPr>
            <a:r>
              <a:rPr lang="en-US" dirty="0"/>
              <a:t>Specifying WRCs necessary for successful job performance</a:t>
            </a:r>
          </a:p>
          <a:p>
            <a:pPr marL="630238" indent="-282575">
              <a:buSzPct val="95000"/>
              <a:buFont typeface="+mj-lt"/>
              <a:buAutoNum type="arabicPeriod"/>
            </a:pPr>
            <a:r>
              <a:rPr lang="en-US" dirty="0"/>
              <a:t>Rating importance of identified WRCs</a:t>
            </a:r>
          </a:p>
          <a:p>
            <a:pPr marL="630238" indent="-282575">
              <a:buSzPct val="95000"/>
              <a:buFont typeface="+mj-lt"/>
              <a:buAutoNum type="arabicPeriod"/>
            </a:pPr>
            <a:r>
              <a:rPr lang="en-US" dirty="0"/>
              <a:t>Linking important WRCs to important job tasks and work behaviors</a:t>
            </a:r>
          </a:p>
          <a:p>
            <a:pPr marL="630238" indent="-282575">
              <a:buSzPct val="95000"/>
              <a:buFont typeface="+mj-lt"/>
              <a:buAutoNum type="arabicPeriod"/>
            </a:pPr>
            <a:r>
              <a:rPr lang="en-US" dirty="0"/>
              <a:t>Developing content areas of selection procedures – a </a:t>
            </a:r>
            <a:r>
              <a:rPr lang="en-US" i="1" dirty="0"/>
              <a:t>selection plan</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46</a:t>
            </a:fld>
            <a:endParaRPr lang="en-US" dirty="0"/>
          </a:p>
        </p:txBody>
      </p:sp>
      <p:sp>
        <p:nvSpPr>
          <p:cNvPr id="5" name="Date Placeholder 3">
            <a:extLst>
              <a:ext uri="{FF2B5EF4-FFF2-40B4-BE49-F238E27FC236}">
                <a16:creationId xmlns:a16="http://schemas.microsoft.com/office/drawing/2014/main" id="{0CE505AA-2198-DB44-B06B-D378510521E4}"/>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290796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47</a:t>
            </a:fld>
            <a:endParaRPr lang="en-US" dirty="0"/>
          </a:p>
        </p:txBody>
      </p:sp>
      <p:pic>
        <p:nvPicPr>
          <p:cNvPr id="7" name="Picture 6">
            <a:extLst>
              <a:ext uri="{FF2B5EF4-FFF2-40B4-BE49-F238E27FC236}">
                <a16:creationId xmlns:a16="http://schemas.microsoft.com/office/drawing/2014/main" id="{8B800501-F2D8-1048-8A08-4CAFB62438D5}"/>
              </a:ext>
            </a:extLst>
          </p:cNvPr>
          <p:cNvPicPr>
            <a:picLocks noChangeAspect="1"/>
          </p:cNvPicPr>
          <p:nvPr/>
        </p:nvPicPr>
        <p:blipFill>
          <a:blip r:embed="rId2"/>
          <a:stretch>
            <a:fillRect/>
          </a:stretch>
        </p:blipFill>
        <p:spPr>
          <a:xfrm>
            <a:off x="1643751" y="1247952"/>
            <a:ext cx="5856498" cy="5170602"/>
          </a:xfrm>
          <a:prstGeom prst="rect">
            <a:avLst/>
          </a:prstGeom>
        </p:spPr>
      </p:pic>
      <p:sp>
        <p:nvSpPr>
          <p:cNvPr id="8" name="Date Placeholder 3">
            <a:extLst>
              <a:ext uri="{FF2B5EF4-FFF2-40B4-BE49-F238E27FC236}">
                <a16:creationId xmlns:a16="http://schemas.microsoft.com/office/drawing/2014/main" id="{BA1A4119-3309-464C-B108-478F7168CC4C}"/>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465985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48</a:t>
            </a:fld>
            <a:endParaRPr lang="en-US" dirty="0"/>
          </a:p>
        </p:txBody>
      </p:sp>
      <p:sp>
        <p:nvSpPr>
          <p:cNvPr id="8" name="Date Placeholder 3">
            <a:extLst>
              <a:ext uri="{FF2B5EF4-FFF2-40B4-BE49-F238E27FC236}">
                <a16:creationId xmlns:a16="http://schemas.microsoft.com/office/drawing/2014/main" id="{BA1A4119-3309-464C-B108-478F7168CC4C}"/>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14C5CF95-3EBD-8B44-A074-B24D93661401}"/>
              </a:ext>
            </a:extLst>
          </p:cNvPr>
          <p:cNvPicPr>
            <a:picLocks noChangeAspect="1"/>
          </p:cNvPicPr>
          <p:nvPr/>
        </p:nvPicPr>
        <p:blipFill>
          <a:blip r:embed="rId2"/>
          <a:stretch>
            <a:fillRect/>
          </a:stretch>
        </p:blipFill>
        <p:spPr>
          <a:xfrm rot="5400000">
            <a:off x="2200332" y="18528"/>
            <a:ext cx="4743335" cy="7478403"/>
          </a:xfrm>
          <a:prstGeom prst="rect">
            <a:avLst/>
          </a:prstGeom>
        </p:spPr>
      </p:pic>
    </p:spTree>
    <p:extLst>
      <p:ext uri="{BB962C8B-B14F-4D97-AF65-F5344CB8AC3E}">
        <p14:creationId xmlns:p14="http://schemas.microsoft.com/office/powerpoint/2010/main" val="2135293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49</a:t>
            </a:fld>
            <a:endParaRPr lang="en-US" dirty="0"/>
          </a:p>
        </p:txBody>
      </p:sp>
      <p:sp>
        <p:nvSpPr>
          <p:cNvPr id="8" name="Date Placeholder 3">
            <a:extLst>
              <a:ext uri="{FF2B5EF4-FFF2-40B4-BE49-F238E27FC236}">
                <a16:creationId xmlns:a16="http://schemas.microsoft.com/office/drawing/2014/main" id="{BA1A4119-3309-464C-B108-478F7168CC4C}"/>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5" name="Picture 4">
            <a:extLst>
              <a:ext uri="{FF2B5EF4-FFF2-40B4-BE49-F238E27FC236}">
                <a16:creationId xmlns:a16="http://schemas.microsoft.com/office/drawing/2014/main" id="{BA1451BA-45D1-DF40-AB98-9D607F23F40B}"/>
              </a:ext>
            </a:extLst>
          </p:cNvPr>
          <p:cNvPicPr>
            <a:picLocks noChangeAspect="1"/>
          </p:cNvPicPr>
          <p:nvPr/>
        </p:nvPicPr>
        <p:blipFill>
          <a:blip r:embed="rId2"/>
          <a:stretch>
            <a:fillRect/>
          </a:stretch>
        </p:blipFill>
        <p:spPr>
          <a:xfrm>
            <a:off x="628650" y="1604614"/>
            <a:ext cx="7886700" cy="4308648"/>
          </a:xfrm>
          <a:prstGeom prst="rect">
            <a:avLst/>
          </a:prstGeom>
        </p:spPr>
      </p:pic>
    </p:spTree>
    <p:extLst>
      <p:ext uri="{BB962C8B-B14F-4D97-AF65-F5344CB8AC3E}">
        <p14:creationId xmlns:p14="http://schemas.microsoft.com/office/powerpoint/2010/main" val="391328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A Definition and Role in </a:t>
            </a:r>
            <a:br>
              <a:rPr lang="en-US" dirty="0"/>
            </a:br>
            <a:r>
              <a:rPr lang="en-US" dirty="0"/>
              <a:t>HR Selection</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r>
              <a:rPr lang="en-US" dirty="0"/>
              <a:t>Job analysis data help to:</a:t>
            </a:r>
          </a:p>
          <a:p>
            <a:pPr marL="685800" indent="-338138">
              <a:buSzPct val="95000"/>
              <a:buFont typeface="+mj-lt"/>
              <a:buAutoNum type="arabicPeriod"/>
            </a:pPr>
            <a:r>
              <a:rPr lang="en-US" dirty="0"/>
              <a:t>Identify employee specifications or WRCs necessary for success on a job</a:t>
            </a:r>
          </a:p>
          <a:p>
            <a:pPr marL="685800" indent="-338138">
              <a:buSzPct val="95000"/>
              <a:buFont typeface="+mj-lt"/>
              <a:buAutoNum type="arabicPeriod"/>
            </a:pPr>
            <a:r>
              <a:rPr lang="en-US" dirty="0"/>
              <a:t>Select or develop selection procedures that assess important applicant WRCs to forecast those candidates likely to succeed on the job</a:t>
            </a:r>
          </a:p>
          <a:p>
            <a:pPr marL="685800" indent="-338138">
              <a:buSzPct val="95000"/>
              <a:buFont typeface="+mj-lt"/>
              <a:buAutoNum type="arabicPeriod"/>
            </a:pPr>
            <a:r>
              <a:rPr lang="en-US" dirty="0"/>
              <a:t>Develop criteria or standards of job performance that represent employee job success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935294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50</a:t>
            </a:fld>
            <a:endParaRPr lang="en-US" dirty="0"/>
          </a:p>
        </p:txBody>
      </p:sp>
      <p:sp>
        <p:nvSpPr>
          <p:cNvPr id="8" name="Date Placeholder 3">
            <a:extLst>
              <a:ext uri="{FF2B5EF4-FFF2-40B4-BE49-F238E27FC236}">
                <a16:creationId xmlns:a16="http://schemas.microsoft.com/office/drawing/2014/main" id="{BA1A4119-3309-464C-B108-478F7168CC4C}"/>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20735A52-0918-2D4A-BCA1-4EAF7ED3330A}"/>
              </a:ext>
            </a:extLst>
          </p:cNvPr>
          <p:cNvPicPr>
            <a:picLocks noChangeAspect="1"/>
          </p:cNvPicPr>
          <p:nvPr/>
        </p:nvPicPr>
        <p:blipFill>
          <a:blip r:embed="rId2"/>
          <a:stretch>
            <a:fillRect/>
          </a:stretch>
        </p:blipFill>
        <p:spPr>
          <a:xfrm>
            <a:off x="628650" y="1687398"/>
            <a:ext cx="7890234" cy="3384222"/>
          </a:xfrm>
          <a:prstGeom prst="rect">
            <a:avLst/>
          </a:prstGeom>
        </p:spPr>
      </p:pic>
    </p:spTree>
    <p:extLst>
      <p:ext uri="{BB962C8B-B14F-4D97-AF65-F5344CB8AC3E}">
        <p14:creationId xmlns:p14="http://schemas.microsoft.com/office/powerpoint/2010/main" val="2473125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a:xfrm>
            <a:off x="628650" y="1463040"/>
            <a:ext cx="7886700" cy="356333"/>
          </a:xfrm>
        </p:spPr>
        <p:txBody>
          <a:bodyPr>
            <a:normAutofit/>
          </a:bodyPr>
          <a:lstStyle/>
          <a:p>
            <a:pPr marL="0" indent="0">
              <a:buNone/>
            </a:pPr>
            <a:r>
              <a:rPr lang="en-US" b="1" dirty="0">
                <a:latin typeface="+mj-lt"/>
              </a:rPr>
              <a:t>An Operational Example</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51</a:t>
            </a:fld>
            <a:endParaRPr lang="en-US" dirty="0"/>
          </a:p>
        </p:txBody>
      </p:sp>
      <p:sp>
        <p:nvSpPr>
          <p:cNvPr id="5" name="Date Placeholder 3">
            <a:extLst>
              <a:ext uri="{FF2B5EF4-FFF2-40B4-BE49-F238E27FC236}">
                <a16:creationId xmlns:a16="http://schemas.microsoft.com/office/drawing/2014/main" id="{12067235-505C-A442-B112-C150660CD79B}"/>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5B7C801C-B5C1-FD40-94A7-B18999EF1BAD}"/>
              </a:ext>
            </a:extLst>
          </p:cNvPr>
          <p:cNvPicPr>
            <a:picLocks noChangeAspect="1"/>
          </p:cNvPicPr>
          <p:nvPr/>
        </p:nvPicPr>
        <p:blipFill>
          <a:blip r:embed="rId2"/>
          <a:stretch>
            <a:fillRect/>
          </a:stretch>
        </p:blipFill>
        <p:spPr>
          <a:xfrm>
            <a:off x="1279688" y="1905106"/>
            <a:ext cx="6584623" cy="4427714"/>
          </a:xfrm>
          <a:prstGeom prst="rect">
            <a:avLst/>
          </a:prstGeom>
        </p:spPr>
      </p:pic>
    </p:spTree>
    <p:extLst>
      <p:ext uri="{BB962C8B-B14F-4D97-AF65-F5344CB8AC3E}">
        <p14:creationId xmlns:p14="http://schemas.microsoft.com/office/powerpoint/2010/main" val="1788710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a:xfrm>
            <a:off x="628650" y="1463040"/>
            <a:ext cx="7886700" cy="356333"/>
          </a:xfrm>
        </p:spPr>
        <p:txBody>
          <a:bodyPr>
            <a:normAutofit/>
          </a:bodyPr>
          <a:lstStyle/>
          <a:p>
            <a:pPr marL="0" indent="0">
              <a:buNone/>
            </a:pPr>
            <a:r>
              <a:rPr lang="en-US" b="1" dirty="0">
                <a:latin typeface="+mj-lt"/>
              </a:rPr>
              <a:t>An Operational Example</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52</a:t>
            </a:fld>
            <a:endParaRPr lang="en-US" dirty="0"/>
          </a:p>
        </p:txBody>
      </p:sp>
      <p:sp>
        <p:nvSpPr>
          <p:cNvPr id="5" name="Date Placeholder 3">
            <a:extLst>
              <a:ext uri="{FF2B5EF4-FFF2-40B4-BE49-F238E27FC236}">
                <a16:creationId xmlns:a16="http://schemas.microsoft.com/office/drawing/2014/main" id="{12067235-505C-A442-B112-C150660CD79B}"/>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7" name="Picture 6">
            <a:extLst>
              <a:ext uri="{FF2B5EF4-FFF2-40B4-BE49-F238E27FC236}">
                <a16:creationId xmlns:a16="http://schemas.microsoft.com/office/drawing/2014/main" id="{8A2F1548-224F-2742-BA28-FB3E615D35AD}"/>
              </a:ext>
            </a:extLst>
          </p:cNvPr>
          <p:cNvPicPr>
            <a:picLocks noChangeAspect="1"/>
          </p:cNvPicPr>
          <p:nvPr/>
        </p:nvPicPr>
        <p:blipFill>
          <a:blip r:embed="rId2"/>
          <a:stretch>
            <a:fillRect/>
          </a:stretch>
        </p:blipFill>
        <p:spPr>
          <a:xfrm>
            <a:off x="1278004" y="1984227"/>
            <a:ext cx="6587992" cy="3547380"/>
          </a:xfrm>
          <a:prstGeom prst="rect">
            <a:avLst/>
          </a:prstGeom>
        </p:spPr>
      </p:pic>
    </p:spTree>
    <p:extLst>
      <p:ext uri="{BB962C8B-B14F-4D97-AF65-F5344CB8AC3E}">
        <p14:creationId xmlns:p14="http://schemas.microsoft.com/office/powerpoint/2010/main" val="230479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2BE6EC-B054-F644-8841-0A219D46900A}"/>
              </a:ext>
            </a:extLst>
          </p:cNvPr>
          <p:cNvPicPr>
            <a:picLocks noChangeAspect="1"/>
          </p:cNvPicPr>
          <p:nvPr/>
        </p:nvPicPr>
        <p:blipFill>
          <a:blip r:embed="rId2"/>
          <a:stretch>
            <a:fillRect/>
          </a:stretch>
        </p:blipFill>
        <p:spPr>
          <a:xfrm>
            <a:off x="1278004" y="1984227"/>
            <a:ext cx="6587992" cy="4322924"/>
          </a:xfrm>
          <a:prstGeom prst="rect">
            <a:avLst/>
          </a:prstGeom>
        </p:spPr>
      </p:pic>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a:xfrm>
            <a:off x="628650" y="1463040"/>
            <a:ext cx="7886700" cy="356333"/>
          </a:xfrm>
        </p:spPr>
        <p:txBody>
          <a:bodyPr>
            <a:normAutofit/>
          </a:bodyPr>
          <a:lstStyle/>
          <a:p>
            <a:pPr marL="0" indent="0">
              <a:buNone/>
            </a:pPr>
            <a:r>
              <a:rPr lang="en-US" b="1" dirty="0">
                <a:latin typeface="+mj-lt"/>
              </a:rPr>
              <a:t>An Operational Example</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53</a:t>
            </a:fld>
            <a:endParaRPr lang="en-US" dirty="0"/>
          </a:p>
        </p:txBody>
      </p:sp>
      <p:sp>
        <p:nvSpPr>
          <p:cNvPr id="5" name="Date Placeholder 3">
            <a:extLst>
              <a:ext uri="{FF2B5EF4-FFF2-40B4-BE49-F238E27FC236}">
                <a16:creationId xmlns:a16="http://schemas.microsoft.com/office/drawing/2014/main" id="{12067235-505C-A442-B112-C150660CD79B}"/>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009228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718DF5-372D-3F43-B1B7-6FCA3D96C7BC}"/>
              </a:ext>
            </a:extLst>
          </p:cNvPr>
          <p:cNvPicPr>
            <a:picLocks noChangeAspect="1"/>
          </p:cNvPicPr>
          <p:nvPr/>
        </p:nvPicPr>
        <p:blipFill>
          <a:blip r:embed="rId2"/>
          <a:stretch>
            <a:fillRect/>
          </a:stretch>
        </p:blipFill>
        <p:spPr>
          <a:xfrm>
            <a:off x="1515695" y="1889581"/>
            <a:ext cx="6112610" cy="4458765"/>
          </a:xfrm>
          <a:prstGeom prst="rect">
            <a:avLst/>
          </a:prstGeom>
        </p:spPr>
      </p:pic>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a:xfrm>
            <a:off x="628650" y="1463040"/>
            <a:ext cx="7886700" cy="356333"/>
          </a:xfrm>
        </p:spPr>
        <p:txBody>
          <a:bodyPr>
            <a:normAutofit/>
          </a:bodyPr>
          <a:lstStyle/>
          <a:p>
            <a:pPr marL="0" indent="0">
              <a:buNone/>
            </a:pPr>
            <a:r>
              <a:rPr lang="en-US" b="1" dirty="0">
                <a:latin typeface="+mj-lt"/>
              </a:rPr>
              <a:t>An Operational Example</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54</a:t>
            </a:fld>
            <a:endParaRPr lang="en-US" dirty="0"/>
          </a:p>
        </p:txBody>
      </p:sp>
      <p:sp>
        <p:nvSpPr>
          <p:cNvPr id="5" name="Date Placeholder 3">
            <a:extLst>
              <a:ext uri="{FF2B5EF4-FFF2-40B4-BE49-F238E27FC236}">
                <a16:creationId xmlns:a16="http://schemas.microsoft.com/office/drawing/2014/main" id="{12067235-505C-A442-B112-C150660CD79B}"/>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806905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a:xfrm>
            <a:off x="628650" y="1463040"/>
            <a:ext cx="7886700" cy="356333"/>
          </a:xfrm>
        </p:spPr>
        <p:txBody>
          <a:bodyPr>
            <a:normAutofit/>
          </a:bodyPr>
          <a:lstStyle/>
          <a:p>
            <a:pPr marL="0" indent="0">
              <a:buNone/>
            </a:pPr>
            <a:r>
              <a:rPr lang="en-US" b="1" dirty="0">
                <a:latin typeface="+mj-lt"/>
              </a:rPr>
              <a:t>An Operational Example</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55</a:t>
            </a:fld>
            <a:endParaRPr lang="en-US" dirty="0"/>
          </a:p>
        </p:txBody>
      </p:sp>
      <p:sp>
        <p:nvSpPr>
          <p:cNvPr id="5" name="Date Placeholder 3">
            <a:extLst>
              <a:ext uri="{FF2B5EF4-FFF2-40B4-BE49-F238E27FC236}">
                <a16:creationId xmlns:a16="http://schemas.microsoft.com/office/drawing/2014/main" id="{12067235-505C-A442-B112-C150660CD79B}"/>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0CF585CA-A8E0-6E4D-BE5F-E9FC3DE2CFED}"/>
              </a:ext>
            </a:extLst>
          </p:cNvPr>
          <p:cNvPicPr>
            <a:picLocks noChangeAspect="1"/>
          </p:cNvPicPr>
          <p:nvPr/>
        </p:nvPicPr>
        <p:blipFill>
          <a:blip r:embed="rId2"/>
          <a:stretch>
            <a:fillRect/>
          </a:stretch>
        </p:blipFill>
        <p:spPr>
          <a:xfrm>
            <a:off x="1378741" y="2058212"/>
            <a:ext cx="6386517" cy="3638250"/>
          </a:xfrm>
          <a:prstGeom prst="rect">
            <a:avLst/>
          </a:prstGeom>
        </p:spPr>
      </p:pic>
    </p:spTree>
    <p:extLst>
      <p:ext uri="{BB962C8B-B14F-4D97-AF65-F5344CB8AC3E}">
        <p14:creationId xmlns:p14="http://schemas.microsoft.com/office/powerpoint/2010/main" val="3921131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p:txBody>
          <a:bodyPr>
            <a:normAutofit/>
          </a:bodyPr>
          <a:lstStyle/>
          <a:p>
            <a:pPr marL="0" indent="0">
              <a:buNone/>
            </a:pPr>
            <a:r>
              <a:rPr lang="en-US" b="1" dirty="0">
                <a:latin typeface="+mj-lt"/>
              </a:rPr>
              <a:t>Determination of Selection Procedure Content</a:t>
            </a:r>
          </a:p>
          <a:p>
            <a:pPr marL="234950" indent="-227013"/>
            <a:r>
              <a:rPr lang="en-US" dirty="0"/>
              <a:t>The preparation of a selection plan occurs in two phases:</a:t>
            </a:r>
          </a:p>
          <a:p>
            <a:pPr marL="630238" indent="-282575">
              <a:buSzPct val="95000"/>
              <a:buFont typeface="+mj-lt"/>
              <a:buAutoNum type="arabicPeriod"/>
            </a:pPr>
            <a:r>
              <a:rPr lang="en-US" dirty="0"/>
              <a:t>Determining the relative importance of WRCs</a:t>
            </a:r>
          </a:p>
          <a:p>
            <a:pPr marL="630238" indent="-282575">
              <a:buSzPct val="95000"/>
              <a:buFont typeface="+mj-lt"/>
              <a:buAutoNum type="arabicPeriod"/>
            </a:pPr>
            <a:r>
              <a:rPr lang="en-US" dirty="0"/>
              <a:t>Choosing the selection procedures to assess these WRCs</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56</a:t>
            </a:fld>
            <a:endParaRPr lang="en-US" dirty="0"/>
          </a:p>
        </p:txBody>
      </p:sp>
      <p:sp>
        <p:nvSpPr>
          <p:cNvPr id="5" name="Date Placeholder 3">
            <a:extLst>
              <a:ext uri="{FF2B5EF4-FFF2-40B4-BE49-F238E27FC236}">
                <a16:creationId xmlns:a16="http://schemas.microsoft.com/office/drawing/2014/main" id="{0CE505AA-2198-DB44-B06B-D378510521E4}"/>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984390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p:txBody>
          <a:bodyPr>
            <a:normAutofit/>
          </a:bodyPr>
          <a:lstStyle/>
          <a:p>
            <a:pPr marL="0" indent="0">
              <a:buNone/>
            </a:pPr>
            <a:r>
              <a:rPr lang="en-US" b="1" dirty="0">
                <a:latin typeface="+mj-lt"/>
              </a:rPr>
              <a:t>Determination of Selection Procedure Content</a:t>
            </a:r>
          </a:p>
          <a:p>
            <a:pPr marL="290513" indent="-282575">
              <a:buSzPct val="95000"/>
              <a:buFont typeface="+mj-lt"/>
              <a:buAutoNum type="arabicPeriod"/>
            </a:pPr>
            <a:r>
              <a:rPr lang="en-US" dirty="0"/>
              <a:t>Determining the relative importance of WRCs</a:t>
            </a:r>
          </a:p>
          <a:p>
            <a:pPr marL="1033463" indent="-225425">
              <a:buSzPct val="95000"/>
              <a:buFont typeface="Wingdings" pitchFamily="2" charset="2"/>
              <a:buChar char="§"/>
            </a:pPr>
            <a:r>
              <a:rPr lang="en-US" dirty="0"/>
              <a:t>SMEs might complete a survey</a:t>
            </a:r>
          </a:p>
          <a:p>
            <a:pPr marL="1033463" indent="-225425">
              <a:buSzPct val="95000"/>
              <a:buFont typeface="Wingdings" pitchFamily="2" charset="2"/>
              <a:buChar char="§"/>
            </a:pPr>
            <a:r>
              <a:rPr lang="en-US" dirty="0"/>
              <a:t>Questionnaire might consist of a listing of essential WRCs previously identified – respondents assign a relative importance weight from 0 to 100</a:t>
            </a:r>
          </a:p>
          <a:p>
            <a:pPr marL="1033463" indent="-225425">
              <a:buSzPct val="95000"/>
              <a:buFont typeface="Wingdings" pitchFamily="2" charset="2"/>
              <a:buChar char="§"/>
            </a:pPr>
            <a:r>
              <a:rPr lang="en-US" dirty="0"/>
              <a:t>Multiple WRCs’ </a:t>
            </a:r>
            <a:r>
              <a:rPr lang="en-US" i="1" dirty="0"/>
              <a:t>importance</a:t>
            </a:r>
            <a:r>
              <a:rPr lang="en-US" dirty="0"/>
              <a:t> ratings by the </a:t>
            </a:r>
            <a:r>
              <a:rPr lang="en-US" i="1" dirty="0"/>
              <a:t>task importance </a:t>
            </a:r>
            <a:r>
              <a:rPr lang="en-US" dirty="0"/>
              <a:t>ratings for those tasks requiring the WRC</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57</a:t>
            </a:fld>
            <a:endParaRPr lang="en-US" dirty="0"/>
          </a:p>
        </p:txBody>
      </p:sp>
      <p:sp>
        <p:nvSpPr>
          <p:cNvPr id="5" name="Date Placeholder 3">
            <a:extLst>
              <a:ext uri="{FF2B5EF4-FFF2-40B4-BE49-F238E27FC236}">
                <a16:creationId xmlns:a16="http://schemas.microsoft.com/office/drawing/2014/main" id="{0CE505AA-2198-DB44-B06B-D378510521E4}"/>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838026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p:txBody>
          <a:bodyPr>
            <a:normAutofit/>
          </a:bodyPr>
          <a:lstStyle/>
          <a:p>
            <a:pPr marL="0" indent="0">
              <a:buNone/>
            </a:pPr>
            <a:r>
              <a:rPr lang="en-US" b="1" dirty="0">
                <a:latin typeface="+mj-lt"/>
              </a:rPr>
              <a:t>Determination of Selection Procedure Content</a:t>
            </a:r>
          </a:p>
          <a:p>
            <a:pPr marL="290513" indent="-282575">
              <a:buSzPct val="95000"/>
              <a:buFont typeface="+mj-lt"/>
              <a:buAutoNum type="arabicPeriod" startAt="2"/>
            </a:pPr>
            <a:r>
              <a:rPr lang="en-US" dirty="0"/>
              <a:t>Choosing selection procedures to assess employee WRCs</a:t>
            </a:r>
          </a:p>
          <a:p>
            <a:pPr marL="630238" indent="-227013">
              <a:buSzPct val="95000"/>
            </a:pPr>
            <a:r>
              <a:rPr lang="en-US" dirty="0"/>
              <a:t>A personnel decision maker choosing a selection measure should ask the following types of questions:</a:t>
            </a:r>
          </a:p>
          <a:p>
            <a:pPr marL="1090613" indent="-282575">
              <a:buSzPct val="95000"/>
              <a:buFont typeface="+mj-lt"/>
              <a:buAutoNum type="arabicPeriod"/>
            </a:pPr>
            <a:r>
              <a:rPr lang="en-US" sz="2000" dirty="0"/>
              <a:t>Have job applicants demonstrated past behaviors or had experiences before taking the job that are associated with successful performance of the tasks of the job?</a:t>
            </a:r>
          </a:p>
          <a:p>
            <a:pPr marL="1090613" indent="-282575">
              <a:buSzPct val="95000"/>
              <a:buFont typeface="+mj-lt"/>
              <a:buAutoNum type="arabicPeriod"/>
            </a:pPr>
            <a:r>
              <a:rPr lang="en-US" sz="2000" dirty="0"/>
              <a:t>Can job applicants be observed performing the job or part of it? Is there a means for simulating the job in a test situation that is likely to require important behaviors as defined by the job?</a:t>
            </a:r>
          </a:p>
          <a:p>
            <a:pPr marL="1090613" indent="-282575">
              <a:buSzPct val="95000"/>
              <a:buFont typeface="+mj-lt"/>
              <a:buAutoNum type="arabicPeriod"/>
            </a:pPr>
            <a:r>
              <a:rPr lang="en-US" sz="2000" dirty="0"/>
              <a:t>Would a written test be best for examining worker requirements in terms of eliciting desired reactions and providing practical scoring?</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58</a:t>
            </a:fld>
            <a:endParaRPr lang="en-US" dirty="0"/>
          </a:p>
        </p:txBody>
      </p:sp>
      <p:sp>
        <p:nvSpPr>
          <p:cNvPr id="5" name="Date Placeholder 3">
            <a:extLst>
              <a:ext uri="{FF2B5EF4-FFF2-40B4-BE49-F238E27FC236}">
                <a16:creationId xmlns:a16="http://schemas.microsoft.com/office/drawing/2014/main" id="{0CE505AA-2198-DB44-B06B-D378510521E4}"/>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41019269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p:txBody>
          <a:bodyPr>
            <a:normAutofit/>
          </a:bodyPr>
          <a:lstStyle/>
          <a:p>
            <a:pPr marL="0" indent="0">
              <a:buNone/>
            </a:pPr>
            <a:r>
              <a:rPr lang="en-US" b="1" dirty="0">
                <a:latin typeface="+mj-lt"/>
              </a:rPr>
              <a:t>Determination of Selection Procedure Content</a:t>
            </a:r>
          </a:p>
          <a:p>
            <a:pPr marL="290513" indent="-282575">
              <a:buSzPct val="95000"/>
              <a:buFont typeface="+mj-lt"/>
              <a:buAutoNum type="arabicPeriod" startAt="2"/>
            </a:pPr>
            <a:r>
              <a:rPr lang="en-US" dirty="0"/>
              <a:t>Choosing selection procedures to assess employee WRCs</a:t>
            </a:r>
          </a:p>
          <a:p>
            <a:pPr marL="630238" indent="-227013">
              <a:buSzPct val="95000"/>
            </a:pPr>
            <a:r>
              <a:rPr lang="en-US" dirty="0"/>
              <a:t>A personnel decision maker choosing a selection measure should ask the following types of questions:</a:t>
            </a:r>
          </a:p>
          <a:p>
            <a:pPr marL="1090613" indent="-282575">
              <a:buSzPct val="95000"/>
              <a:buFont typeface="+mj-lt"/>
              <a:buAutoNum type="arabicPeriod" startAt="4"/>
            </a:pPr>
            <a:r>
              <a:rPr lang="en-US" sz="2000" dirty="0"/>
              <a:t>Would giving job applicants an opportunity to express themselves orally through an interview cover job requirements that might go unassessed using other means?</a:t>
            </a:r>
          </a:p>
          <a:p>
            <a:pPr marL="1090613" indent="-282575">
              <a:buSzPct val="95000"/>
              <a:buFont typeface="+mj-lt"/>
              <a:buAutoNum type="arabicPeriod" startAt="4"/>
            </a:pPr>
            <a:r>
              <a:rPr lang="en-US" sz="2000" dirty="0"/>
              <a:t>Can the assessment method produce reliable and valid data for evaluating job applicants’ possession of a WRC?</a:t>
            </a:r>
          </a:p>
          <a:p>
            <a:pPr marL="1090613" indent="-282575">
              <a:buSzPct val="95000"/>
              <a:buFont typeface="+mj-lt"/>
              <a:buAutoNum type="arabicPeriod" startAt="4"/>
            </a:pPr>
            <a:r>
              <a:rPr lang="en-US" sz="2000" dirty="0"/>
              <a:t>Is it practical and within our resources to use a particular method for measuring a WRC?</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59</a:t>
            </a:fld>
            <a:endParaRPr lang="en-US" dirty="0"/>
          </a:p>
        </p:txBody>
      </p:sp>
      <p:sp>
        <p:nvSpPr>
          <p:cNvPr id="5" name="Date Placeholder 3">
            <a:extLst>
              <a:ext uri="{FF2B5EF4-FFF2-40B4-BE49-F238E27FC236}">
                <a16:creationId xmlns:a16="http://schemas.microsoft.com/office/drawing/2014/main" id="{0CE505AA-2198-DB44-B06B-D378510521E4}"/>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594098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A Definition and Role in </a:t>
            </a:r>
            <a:br>
              <a:rPr lang="en-US" dirty="0"/>
            </a:br>
            <a:r>
              <a:rPr lang="en-US" dirty="0"/>
              <a:t>HR Selection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949D50AE-2493-AA4B-B0F2-508699282A3C}"/>
              </a:ext>
            </a:extLst>
          </p:cNvPr>
          <p:cNvPicPr>
            <a:picLocks noChangeAspect="1"/>
          </p:cNvPicPr>
          <p:nvPr/>
        </p:nvPicPr>
        <p:blipFill>
          <a:blip r:embed="rId2"/>
          <a:stretch>
            <a:fillRect/>
          </a:stretch>
        </p:blipFill>
        <p:spPr>
          <a:xfrm>
            <a:off x="1453998" y="1390501"/>
            <a:ext cx="6236003" cy="4652080"/>
          </a:xfrm>
          <a:prstGeom prst="rect">
            <a:avLst/>
          </a:prstGeom>
        </p:spPr>
      </p:pic>
    </p:spTree>
    <p:extLst>
      <p:ext uri="{BB962C8B-B14F-4D97-AF65-F5344CB8AC3E}">
        <p14:creationId xmlns:p14="http://schemas.microsoft.com/office/powerpoint/2010/main" val="399438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p:txBody>
          <a:bodyPr>
            <a:normAutofit/>
          </a:bodyPr>
          <a:lstStyle/>
          <a:p>
            <a:pPr marL="0" indent="0">
              <a:buNone/>
            </a:pPr>
            <a:r>
              <a:rPr lang="en-US" b="1" dirty="0">
                <a:latin typeface="+mj-lt"/>
              </a:rPr>
              <a:t>An Example Selection Plan for the Job of HR Selection Analyst</a:t>
            </a:r>
          </a:p>
          <a:p>
            <a:pPr marL="234950" indent="-227013"/>
            <a:r>
              <a:rPr lang="en-US" dirty="0"/>
              <a:t>When developing employee specifications, research seems to suggest that:</a:t>
            </a:r>
          </a:p>
          <a:p>
            <a:pPr marL="630238" indent="-282575">
              <a:buSzPct val="95000"/>
              <a:buFont typeface="+mj-lt"/>
              <a:buAutoNum type="arabicPeriod"/>
            </a:pPr>
            <a:r>
              <a:rPr lang="en-US" dirty="0"/>
              <a:t>A structured, systematic approach should be used to reduce the size of inferential leaps made by job incumbents when rating their jobs</a:t>
            </a:r>
          </a:p>
          <a:p>
            <a:pPr marL="630238" indent="-282575">
              <a:buSzPct val="95000"/>
              <a:buFont typeface="+mj-lt"/>
              <a:buAutoNum type="arabicPeriod"/>
            </a:pPr>
            <a:r>
              <a:rPr lang="en-US" dirty="0"/>
              <a:t>Incumbents can reliably and validly rate the specifications for their position when the specifications deal with specific, more observable job descriptors</a:t>
            </a:r>
          </a:p>
          <a:p>
            <a:pPr marL="630238" indent="-282575">
              <a:buSzPct val="95000"/>
              <a:buFont typeface="+mj-lt"/>
              <a:buAutoNum type="arabicPeriod"/>
            </a:pPr>
            <a:r>
              <a:rPr lang="en-US" dirty="0"/>
              <a:t>Ratings on more abstract traits are improved when raters are properly trained using methods such as frame-of-reference training</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60</a:t>
            </a:fld>
            <a:endParaRPr lang="en-US" dirty="0"/>
          </a:p>
        </p:txBody>
      </p:sp>
      <p:sp>
        <p:nvSpPr>
          <p:cNvPr id="5" name="Date Placeholder 3">
            <a:extLst>
              <a:ext uri="{FF2B5EF4-FFF2-40B4-BE49-F238E27FC236}">
                <a16:creationId xmlns:a16="http://schemas.microsoft.com/office/drawing/2014/main" id="{0CE505AA-2198-DB44-B06B-D378510521E4}"/>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616489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Identifying Employee WRCs</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61</a:t>
            </a:fld>
            <a:endParaRPr lang="en-US" dirty="0"/>
          </a:p>
        </p:txBody>
      </p:sp>
      <p:sp>
        <p:nvSpPr>
          <p:cNvPr id="5" name="Date Placeholder 3">
            <a:extLst>
              <a:ext uri="{FF2B5EF4-FFF2-40B4-BE49-F238E27FC236}">
                <a16:creationId xmlns:a16="http://schemas.microsoft.com/office/drawing/2014/main" id="{0CE505AA-2198-DB44-B06B-D378510521E4}"/>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40C6101D-EF2C-564B-AEC4-8F49C11E6E35}"/>
              </a:ext>
            </a:extLst>
          </p:cNvPr>
          <p:cNvPicPr>
            <a:picLocks noChangeAspect="1"/>
          </p:cNvPicPr>
          <p:nvPr/>
        </p:nvPicPr>
        <p:blipFill>
          <a:blip r:embed="rId2"/>
          <a:stretch>
            <a:fillRect/>
          </a:stretch>
        </p:blipFill>
        <p:spPr>
          <a:xfrm>
            <a:off x="626334" y="1457761"/>
            <a:ext cx="7889016" cy="4490553"/>
          </a:xfrm>
          <a:prstGeom prst="rect">
            <a:avLst/>
          </a:prstGeom>
        </p:spPr>
      </p:pic>
    </p:spTree>
    <p:extLst>
      <p:ext uri="{BB962C8B-B14F-4D97-AF65-F5344CB8AC3E}">
        <p14:creationId xmlns:p14="http://schemas.microsoft.com/office/powerpoint/2010/main" val="22910887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Employee Specifications for Jobs that are About to Change or Have Yet to Be Created</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p:txBody>
          <a:bodyPr>
            <a:normAutofit/>
          </a:bodyPr>
          <a:lstStyle/>
          <a:p>
            <a:pPr marL="234950" indent="-227013"/>
            <a:r>
              <a:rPr lang="en-US" dirty="0"/>
              <a:t>The method consists of the following steps:</a:t>
            </a:r>
          </a:p>
          <a:p>
            <a:pPr marL="630238" indent="-282575">
              <a:buSzPct val="95000"/>
              <a:buFont typeface="+mj-lt"/>
              <a:buAutoNum type="arabicPeriod"/>
            </a:pPr>
            <a:r>
              <a:rPr lang="en-US" dirty="0"/>
              <a:t>An analysis of the job is made to identify current tasks and WRCs</a:t>
            </a:r>
          </a:p>
          <a:p>
            <a:pPr marL="630238" indent="-282575">
              <a:buSzPct val="95000"/>
              <a:buFont typeface="+mj-lt"/>
              <a:buAutoNum type="arabicPeriod"/>
            </a:pPr>
            <a:r>
              <a:rPr lang="en-US" dirty="0"/>
              <a:t>SMEs – job incumbents, supervisors, managers – are assembled in a workshop to discuss future issues (e.g., technological change) likely to affect the job</a:t>
            </a:r>
          </a:p>
          <a:p>
            <a:pPr marL="630238" indent="-282575">
              <a:buSzPct val="95000"/>
              <a:buFont typeface="+mj-lt"/>
              <a:buAutoNum type="arabicPeriod"/>
            </a:pPr>
            <a:r>
              <a:rPr lang="en-US" dirty="0"/>
              <a:t>Information on expected future tasks and WRCs is collected from individuals knowledgeable about these expected job changes</a:t>
            </a:r>
          </a:p>
          <a:p>
            <a:pPr marL="630238" indent="-282575">
              <a:buSzPct val="95000"/>
              <a:buFont typeface="+mj-lt"/>
              <a:buAutoNum type="arabicPeriod"/>
            </a:pPr>
            <a:r>
              <a:rPr lang="en-US" dirty="0"/>
              <a:t>Differences between present and future judgments about the job are identified to isolate those tasks and WRCs for which the great change is anticipated – the basis for selecting incumbents in a job that does not current exist</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62</a:t>
            </a:fld>
            <a:endParaRPr lang="en-US" dirty="0"/>
          </a:p>
        </p:txBody>
      </p:sp>
      <p:sp>
        <p:nvSpPr>
          <p:cNvPr id="5" name="Date Placeholder 3">
            <a:extLst>
              <a:ext uri="{FF2B5EF4-FFF2-40B4-BE49-F238E27FC236}">
                <a16:creationId xmlns:a16="http://schemas.microsoft.com/office/drawing/2014/main" id="{0CE505AA-2198-DB44-B06B-D378510521E4}"/>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977937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3B-2906-1242-BBB4-37840F1662F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F4AAE434-9412-AD46-B957-2F7784A87AB8}"/>
              </a:ext>
            </a:extLst>
          </p:cNvPr>
          <p:cNvSpPr>
            <a:spLocks noGrp="1"/>
          </p:cNvSpPr>
          <p:nvPr>
            <p:ph idx="1"/>
          </p:nvPr>
        </p:nvSpPr>
        <p:spPr/>
        <p:txBody>
          <a:bodyPr>
            <a:normAutofit/>
          </a:bodyPr>
          <a:lstStyle/>
          <a:p>
            <a:pPr marL="7937" indent="0">
              <a:buNone/>
            </a:pPr>
            <a:r>
              <a:rPr lang="en-US" dirty="0"/>
              <a:t>Robert Guion, in commenting on the amount of detail and comprehensiveness of job analysis information required in HR selection research, said:</a:t>
            </a:r>
          </a:p>
          <a:p>
            <a:pPr marL="457200" lvl="1" indent="0">
              <a:lnSpc>
                <a:spcPct val="100000"/>
              </a:lnSpc>
              <a:spcBef>
                <a:spcPts val="1800"/>
              </a:spcBef>
              <a:buNone/>
            </a:pPr>
            <a:r>
              <a:rPr lang="en-US" dirty="0">
                <a:solidFill>
                  <a:srgbClr val="007580"/>
                </a:solidFill>
              </a:rPr>
              <a:t>The level of detail desired may also be determined by the likelihood of litigation. Prudent personnel researchers attend not only to the best wisdom of their profession but to the realities of the courtroom. In a specific situation, a detailed job analysis may not be necessary technically, but failure to have evidence of an “adequate” job analysis, in the view of the trial judge, may result in an adverse decision in court.</a:t>
            </a:r>
          </a:p>
        </p:txBody>
      </p:sp>
      <p:sp>
        <p:nvSpPr>
          <p:cNvPr id="4" name="Slide Number Placeholder 3">
            <a:extLst>
              <a:ext uri="{FF2B5EF4-FFF2-40B4-BE49-F238E27FC236}">
                <a16:creationId xmlns:a16="http://schemas.microsoft.com/office/drawing/2014/main" id="{AE5B7DFD-3110-FA41-884F-285C903D6713}"/>
              </a:ext>
            </a:extLst>
          </p:cNvPr>
          <p:cNvSpPr>
            <a:spLocks noGrp="1"/>
          </p:cNvSpPr>
          <p:nvPr>
            <p:ph type="sldNum" sz="quarter" idx="12"/>
          </p:nvPr>
        </p:nvSpPr>
        <p:spPr/>
        <p:txBody>
          <a:bodyPr/>
          <a:lstStyle/>
          <a:p>
            <a:fld id="{C6E7765F-978A-F841-9637-D5ED7CD3AF88}" type="slidenum">
              <a:rPr lang="en-US" smtClean="0"/>
              <a:pPr/>
              <a:t>63</a:t>
            </a:fld>
            <a:endParaRPr lang="en-US" dirty="0"/>
          </a:p>
        </p:txBody>
      </p:sp>
      <p:sp>
        <p:nvSpPr>
          <p:cNvPr id="5" name="Date Placeholder 3">
            <a:extLst>
              <a:ext uri="{FF2B5EF4-FFF2-40B4-BE49-F238E27FC236}">
                <a16:creationId xmlns:a16="http://schemas.microsoft.com/office/drawing/2014/main" id="{0CE505AA-2198-DB44-B06B-D378510521E4}"/>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817818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A Definition and Role in </a:t>
            </a:r>
            <a:br>
              <a:rPr lang="en-US" dirty="0"/>
            </a:br>
            <a:r>
              <a:rPr lang="en-US" dirty="0"/>
              <a:t>HR Selection</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Growth in Job Analysis</a:t>
            </a:r>
          </a:p>
          <a:p>
            <a:pPr marL="460375" indent="-225425">
              <a:spcBef>
                <a:spcPts val="1200"/>
              </a:spcBef>
            </a:pPr>
            <a:r>
              <a:rPr lang="en-US" dirty="0"/>
              <a:t>Within the past four decades or so, employers have given considerable attention to job analysis:</a:t>
            </a:r>
          </a:p>
          <a:p>
            <a:pPr marL="803275" indent="-342900">
              <a:spcBef>
                <a:spcPts val="1200"/>
              </a:spcBef>
              <a:buFont typeface="Wingdings" pitchFamily="2" charset="2"/>
              <a:buChar char="§"/>
            </a:pPr>
            <a:r>
              <a:rPr lang="en-US" dirty="0"/>
              <a:t>Jobs are not static entities – the nature of jobs change (technological advancements, seasonal variations, initiatives of incumbents)</a:t>
            </a:r>
          </a:p>
          <a:p>
            <a:pPr marL="803275" indent="-342900">
              <a:spcBef>
                <a:spcPts val="1200"/>
              </a:spcBef>
              <a:buFont typeface="Wingdings" pitchFamily="2" charset="2"/>
              <a:buChar char="§"/>
            </a:pPr>
            <a:r>
              <a:rPr lang="en-US" dirty="0"/>
              <a:t>Federal guidelines (</a:t>
            </a:r>
            <a:r>
              <a:rPr lang="en-US" i="1" dirty="0"/>
              <a:t>Uniform Guidelines on Employee Selection Procedures</a:t>
            </a:r>
            <a:r>
              <a:rPr lang="en-US" dirty="0"/>
              <a:t>) have had a significant effect</a:t>
            </a:r>
          </a:p>
          <a:p>
            <a:pPr marL="803275" indent="-342900">
              <a:spcBef>
                <a:spcPts val="1200"/>
              </a:spcBef>
              <a:buFont typeface="Wingdings" pitchFamily="2" charset="2"/>
              <a:buChar char="§"/>
            </a:pPr>
            <a:r>
              <a:rPr lang="en-US" dirty="0"/>
              <a:t>Professional standards (</a:t>
            </a:r>
            <a:r>
              <a:rPr lang="en-US" i="1" dirty="0"/>
              <a:t>Principles for the Validation and Use of Personnel Selection Procedures</a:t>
            </a:r>
            <a:r>
              <a:rPr lang="en-US" dirty="0"/>
              <a:t>) have emphasized the important role of job analysis in HR selection programs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760028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A Definition and Role in </a:t>
            </a:r>
            <a:br>
              <a:rPr lang="en-US" dirty="0"/>
            </a:br>
            <a:r>
              <a:rPr lang="en-US" dirty="0"/>
              <a:t>HR Selection</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Legal Issues in Job Analysis</a:t>
            </a:r>
          </a:p>
          <a:p>
            <a:pPr marL="460375" indent="-225425">
              <a:spcBef>
                <a:spcPts val="1200"/>
              </a:spcBef>
            </a:pPr>
            <a:r>
              <a:rPr lang="en-US" dirty="0"/>
              <a:t>Title VII makes it illegal to refuse an individual or to discriminate against a person with respect to compensation, terms, conditions, privileges of employment due to race, sex, color, religion, or national origin.</a:t>
            </a:r>
          </a:p>
          <a:p>
            <a:pPr marL="460375" indent="-225425">
              <a:spcBef>
                <a:spcPts val="1200"/>
              </a:spcBef>
            </a:pPr>
            <a:r>
              <a:rPr lang="en-US" dirty="0"/>
              <a:t>Many Title VII cases have concerned the role of discrimination in selection, thus job analysis and its associated methodologies have become intertwined with the law.</a:t>
            </a:r>
          </a:p>
          <a:p>
            <a:pPr marL="460375" indent="-225425">
              <a:spcBef>
                <a:spcPts val="1200"/>
              </a:spcBef>
            </a:pPr>
            <a:r>
              <a:rPr lang="en-US" dirty="0"/>
              <a:t>Two developments amplified the importance of job analysis in selection research:</a:t>
            </a:r>
          </a:p>
          <a:p>
            <a:pPr marL="920750" indent="-347663">
              <a:spcBef>
                <a:spcPts val="1200"/>
              </a:spcBef>
              <a:buSzPct val="95000"/>
              <a:buFont typeface="+mj-lt"/>
              <a:buAutoNum type="alphaLcParenR"/>
            </a:pPr>
            <a:r>
              <a:rPr lang="en-US" sz="2000" dirty="0"/>
              <a:t>Adoption of the </a:t>
            </a:r>
            <a:r>
              <a:rPr lang="en-US" sz="2000" i="1" dirty="0"/>
              <a:t>Uniform Guidelines on Employment Selection Procedures</a:t>
            </a:r>
          </a:p>
          <a:p>
            <a:pPr marL="920750" indent="-347663">
              <a:spcBef>
                <a:spcPts val="1200"/>
              </a:spcBef>
              <a:buSzPct val="95000"/>
              <a:buFont typeface="+mj-lt"/>
              <a:buAutoNum type="alphaLcParenR"/>
            </a:pPr>
            <a:r>
              <a:rPr lang="en-US" sz="2000" dirty="0"/>
              <a:t>Litigation involving discrimination in selection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514600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Job Analysis: A Definition and Role in </a:t>
            </a:r>
            <a:br>
              <a:rPr lang="en-US" dirty="0"/>
            </a:br>
            <a:r>
              <a:rPr lang="en-US" dirty="0"/>
              <a:t>HR Selection</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Legal Issues in Job Analysis</a:t>
            </a:r>
          </a:p>
          <a:p>
            <a:pPr marL="460375" indent="-225425">
              <a:spcBef>
                <a:spcPts val="1200"/>
              </a:spcBef>
            </a:pPr>
            <a:r>
              <a:rPr lang="en-US" dirty="0"/>
              <a:t>Key court cases involving job analysis (U.S. Supreme Court):</a:t>
            </a:r>
          </a:p>
          <a:p>
            <a:pPr marL="920750" indent="-347663">
              <a:spcBef>
                <a:spcPts val="1200"/>
              </a:spcBef>
              <a:buSzPct val="95000"/>
              <a:buFont typeface="+mj-lt"/>
              <a:buAutoNum type="alphaLcParenR"/>
            </a:pPr>
            <a:r>
              <a:rPr lang="en-US" i="1" dirty="0"/>
              <a:t>Griggs v. Duke Power </a:t>
            </a:r>
            <a:r>
              <a:rPr lang="en-US" dirty="0"/>
              <a:t>– selection standards used without meaningful study of their relationship to job performance ability</a:t>
            </a:r>
            <a:endParaRPr lang="en-US" i="1" dirty="0"/>
          </a:p>
          <a:p>
            <a:pPr marL="920750" indent="-347663">
              <a:spcBef>
                <a:spcPts val="1200"/>
              </a:spcBef>
              <a:buSzPct val="95000"/>
              <a:buFont typeface="+mj-lt"/>
              <a:buAutoNum type="alphaLcParenR"/>
            </a:pPr>
            <a:r>
              <a:rPr lang="en-US" i="1" dirty="0" err="1"/>
              <a:t>Albermarle</a:t>
            </a:r>
            <a:r>
              <a:rPr lang="en-US" i="1" dirty="0"/>
              <a:t> Paper Co. v. Moody </a:t>
            </a:r>
            <a:r>
              <a:rPr lang="en-US" dirty="0"/>
              <a:t>– court criticized the lack of a job analysis in a validation study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8454255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680</TotalTime>
  <Words>3709</Words>
  <Application>Microsoft Macintosh PowerPoint</Application>
  <PresentationFormat>On-screen Show (4:3)</PresentationFormat>
  <Paragraphs>389</Paragraphs>
  <Slides>63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Times New Roman</vt:lpstr>
      <vt:lpstr>Wingdings</vt:lpstr>
      <vt:lpstr>Office Theme</vt:lpstr>
      <vt:lpstr>PowerPoint Presentation</vt:lpstr>
      <vt:lpstr>CHAPTER 3</vt:lpstr>
      <vt:lpstr>Learning Objectives</vt:lpstr>
      <vt:lpstr>Job Analysis: A Definition and Role in  HR Selection</vt:lpstr>
      <vt:lpstr>Job Analysis: A Definition and Role in  HR Selection</vt:lpstr>
      <vt:lpstr>Job Analysis: A Definition and Role in  HR Selection</vt:lpstr>
      <vt:lpstr>Job Analysis: A Definition and Role in  HR Selection</vt:lpstr>
      <vt:lpstr>Job Analysis: A Definition and Role in  HR Selection</vt:lpstr>
      <vt:lpstr>Job Analysis: A Definition and Role in  HR Selection</vt:lpstr>
      <vt:lpstr>Job Analysis: A Definition and Role in  HR Selection</vt:lpstr>
      <vt:lpstr>Job Analysis: A Definition and Role in  HR Selection</vt:lpstr>
      <vt:lpstr>Job Analysis: A Definition and Role in  HR Selection</vt:lpstr>
      <vt:lpstr>Job Analysis: A Definition and Role in  HR Selection</vt:lpstr>
      <vt:lpstr>Job Analysis: A Definition and Role in  HR Selection</vt:lpstr>
      <vt:lpstr>A Survey of Job Analysis Methods</vt:lpstr>
      <vt:lpstr>Job Analysis Interviews</vt:lpstr>
      <vt:lpstr>Job Analysis Interviews</vt:lpstr>
      <vt:lpstr>Job Analysis Interviews</vt:lpstr>
      <vt:lpstr>Job Analysis Interviews</vt:lpstr>
      <vt:lpstr>Job Analysis Interviews</vt:lpstr>
      <vt:lpstr>Job Analysis Interviews</vt:lpstr>
      <vt:lpstr>Job Analysis Interviews</vt:lpstr>
      <vt:lpstr>Job Analysis Interviews</vt:lpstr>
      <vt:lpstr>Job Analysis Interviews</vt:lpstr>
      <vt:lpstr>Job Analysis Questionnaires</vt:lpstr>
      <vt:lpstr>Job Analysis Questionnaires</vt:lpstr>
      <vt:lpstr>Job Analysis Questionnaires</vt:lpstr>
      <vt:lpstr>Job Analysis Questionnaires</vt:lpstr>
      <vt:lpstr>Job Analysis Questionnaires</vt:lpstr>
      <vt:lpstr>Job Analysis Questionnaires</vt:lpstr>
      <vt:lpstr>Job Analysis Questionnaires</vt:lpstr>
      <vt:lpstr>Job Analysis Questionnaires</vt:lpstr>
      <vt:lpstr>Job Analysis Questionnaires</vt:lpstr>
      <vt:lpstr>Critical Incident Technique</vt:lpstr>
      <vt:lpstr>Critical Incident Technique</vt:lpstr>
      <vt:lpstr>Critical Incident Technique</vt:lpstr>
      <vt:lpstr>Critical Incident Technique</vt:lpstr>
      <vt:lpstr>Critical Incident Technique</vt:lpstr>
      <vt:lpstr>Critical Incident Technique</vt:lpstr>
      <vt:lpstr>Critical Incident Technique</vt:lpstr>
      <vt:lpstr>Incorporating Job Analysis Results in Selection Procedures: A Cookbook</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Identifying Employee WRCs</vt:lpstr>
      <vt:lpstr>Employee Specifications for Jobs that are About to Change or Have Yet to Be Created</vt:lpstr>
      <vt:lpstr>Conclusion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48</cp:revision>
  <dcterms:created xsi:type="dcterms:W3CDTF">2018-08-23T16:39:34Z</dcterms:created>
  <dcterms:modified xsi:type="dcterms:W3CDTF">2018-09-04T19:12:18Z</dcterms:modified>
</cp:coreProperties>
</file>